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CE3E9BFE.xml" ContentType="application/vnd.ms-powerpoint.comments+xml"/>
  <Override PartName="/ppt/notesSlides/notesSlide2.xml" ContentType="application/vnd.openxmlformats-officedocument.presentationml.notesSlide+xml"/>
  <Override PartName="/ppt/comments/modernComment_11C_EF89710C.xml" ContentType="application/vnd.ms-powerpoint.comments+xml"/>
  <Override PartName="/ppt/notesSlides/notesSlide3.xml" ContentType="application/vnd.openxmlformats-officedocument.presentationml.notesSlide+xml"/>
  <Override PartName="/ppt/comments/modernComment_11D_56FA10F2.xml" ContentType="application/vnd.ms-powerpoint.comments+xml"/>
  <Override PartName="/ppt/notesSlides/notesSlide4.xml" ContentType="application/vnd.openxmlformats-officedocument.presentationml.notesSlide+xml"/>
  <Override PartName="/ppt/comments/modernComment_11E_BD586F2B.xml" ContentType="application/vnd.ms-powerpoint.comments+xml"/>
  <Override PartName="/ppt/notesSlides/notesSlide5.xml" ContentType="application/vnd.openxmlformats-officedocument.presentationml.notesSlide+xml"/>
  <Override PartName="/ppt/comments/modernComment_106_7429E6C1.xml" ContentType="application/vnd.ms-powerpoint.comments+xml"/>
  <Override PartName="/ppt/notesSlides/notesSlide6.xml" ContentType="application/vnd.openxmlformats-officedocument.presentationml.notesSlide+xml"/>
  <Override PartName="/ppt/comments/modernComment_10E_330A946B.xml" ContentType="application/vnd.ms-powerpoint.comments+xml"/>
  <Override PartName="/ppt/comments/modernComment_119_2B6EE86C.xml" ContentType="application/vnd.ms-powerpoint.comments+xml"/>
  <Override PartName="/ppt/notesSlides/notesSlide7.xml" ContentType="application/vnd.openxmlformats-officedocument.presentationml.notesSlide+xml"/>
  <Override PartName="/ppt/comments/modernComment_116_34A48F70.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03_2C2F027A.xml" ContentType="application/vnd.ms-powerpoint.comments+xml"/>
  <Override PartName="/ppt/comments/modernComment_111_197C79B8.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9" r:id="rId2"/>
    <p:sldId id="256" r:id="rId3"/>
    <p:sldId id="257" r:id="rId4"/>
    <p:sldId id="268" r:id="rId5"/>
    <p:sldId id="258" r:id="rId6"/>
    <p:sldId id="283" r:id="rId7"/>
    <p:sldId id="284" r:id="rId8"/>
    <p:sldId id="285" r:id="rId9"/>
    <p:sldId id="286" r:id="rId10"/>
    <p:sldId id="265" r:id="rId11"/>
    <p:sldId id="262" r:id="rId12"/>
    <p:sldId id="263" r:id="rId13"/>
    <p:sldId id="261" r:id="rId14"/>
    <p:sldId id="287" r:id="rId15"/>
    <p:sldId id="270" r:id="rId16"/>
    <p:sldId id="281" r:id="rId17"/>
    <p:sldId id="278" r:id="rId18"/>
    <p:sldId id="277" r:id="rId19"/>
    <p:sldId id="266" r:id="rId20"/>
    <p:sldId id="259" r:id="rId21"/>
    <p:sldId id="273" r:id="rId22"/>
    <p:sldId id="275" r:id="rId23"/>
    <p:sldId id="276" r:id="rId24"/>
    <p:sldId id="279" r:id="rId25"/>
    <p:sldId id="280"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59B96F-26AC-27DC-C213-EDA15B754AB9}" name="David Moody" initials="DM" userId="a22188286753486b" providerId="Windows Live"/>
  <p188:author id="{A97F82AA-F569-1975-B8A3-3CE8D655AAF5}" name="Robert Henderson" initials="RH" userId="e27988b5b1aac93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83116" autoAdjust="0"/>
  </p:normalViewPr>
  <p:slideViewPr>
    <p:cSldViewPr snapToGrid="0">
      <p:cViewPr varScale="1">
        <p:scale>
          <a:sx n="73" d="100"/>
          <a:sy n="73" d="100"/>
        </p:scale>
        <p:origin x="12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omments/modernComment_100_CE3E9BFE.xml><?xml version="1.0" encoding="utf-8"?>
<p188:cmLst xmlns:a="http://schemas.openxmlformats.org/drawingml/2006/main" xmlns:r="http://schemas.openxmlformats.org/officeDocument/2006/relationships" xmlns:p188="http://schemas.microsoft.com/office/powerpoint/2018/8/main">
  <p188:cm id="{76F51172-1726-4494-B9C9-BFF5A5318FDF}" authorId="{A97F82AA-F569-1975-B8A3-3CE8D655AAF5}" created="2023-06-05T00:10:36.123">
    <pc:sldMkLst xmlns:pc="http://schemas.microsoft.com/office/powerpoint/2013/main/command">
      <pc:docMk/>
      <pc:sldMk cId="3460209662" sldId="256"/>
    </pc:sldMkLst>
    <p188:txBody>
      <a:bodyPr/>
      <a:lstStyle/>
      <a:p>
        <a:r>
          <a:rPr lang="en-NZ"/>
          <a:t>Since cognitive decline can impact anyone - should this juts be "cognitive decline in pilots"?</a:t>
        </a:r>
      </a:p>
    </p188:txBody>
  </p188:cm>
</p188:cmLst>
</file>

<file path=ppt/comments/modernComment_103_2C2F027A.xml><?xml version="1.0" encoding="utf-8"?>
<p188:cmLst xmlns:a="http://schemas.openxmlformats.org/drawingml/2006/main" xmlns:r="http://schemas.openxmlformats.org/officeDocument/2006/relationships" xmlns:p188="http://schemas.microsoft.com/office/powerpoint/2018/8/main">
  <p188:cm id="{364D51FC-BE55-429F-BECD-1B53D9936316}" authorId="{A97F82AA-F569-1975-B8A3-3CE8D655AAF5}" created="2023-06-05T01:45:01.865">
    <pc:sldMkLst xmlns:pc="http://schemas.microsoft.com/office/powerpoint/2013/main/command">
      <pc:docMk/>
      <pc:sldMk cId="741278330" sldId="259"/>
    </pc:sldMkLst>
    <p188:txBody>
      <a:bodyPr/>
      <a:lstStyle/>
      <a:p>
        <a:r>
          <a:rPr lang="en-NZ"/>
          <a:t>Bullets</a:t>
        </a:r>
      </a:p>
    </p188:txBody>
  </p188:cm>
</p188:cmLst>
</file>

<file path=ppt/comments/modernComment_106_7429E6C1.xml><?xml version="1.0" encoding="utf-8"?>
<p188:cmLst xmlns:a="http://schemas.openxmlformats.org/drawingml/2006/main" xmlns:r="http://schemas.openxmlformats.org/officeDocument/2006/relationships" xmlns:p188="http://schemas.microsoft.com/office/powerpoint/2018/8/main">
  <p188:cm id="{4EAC6711-2BB4-449B-A581-725A4892B2FF}" authorId="{A97F82AA-F569-1975-B8A3-3CE8D655AAF5}" created="2023-06-05T00:39:25.831">
    <pc:sldMkLst xmlns:pc="http://schemas.microsoft.com/office/powerpoint/2013/main/command">
      <pc:docMk/>
      <pc:sldMk cId="1948903105" sldId="262"/>
    </pc:sldMkLst>
    <p188:replyLst>
      <p188:reply id="{3015C788-0202-4775-B161-B70FD4569044}" authorId="{D159B96F-26AC-27DC-C213-EDA15B754AB9}" created="2023-06-05T03:57:31.076">
        <p188:txBody>
          <a:bodyPr/>
          <a:lstStyle/>
          <a:p>
            <a:r>
              <a:rPr lang="en-NZ"/>
              <a:t>Data from the Auckland Club - only easily accessible data I had</a:t>
            </a:r>
          </a:p>
        </p188:txBody>
      </p188:reply>
    </p188:replyLst>
    <p188:txBody>
      <a:bodyPr/>
      <a:lstStyle/>
      <a:p>
        <a:r>
          <a:rPr lang="en-NZ"/>
          <a:t>I don't understand this slide - it is the demographics of the current gliding population in NZ?</a:t>
        </a:r>
      </a:p>
    </p188:txBody>
  </p188:cm>
</p188:cmLst>
</file>

<file path=ppt/comments/modernComment_10E_330A946B.xml><?xml version="1.0" encoding="utf-8"?>
<p188:cmLst xmlns:a="http://schemas.openxmlformats.org/drawingml/2006/main" xmlns:r="http://schemas.openxmlformats.org/officeDocument/2006/relationships" xmlns:p188="http://schemas.microsoft.com/office/powerpoint/2018/8/main">
  <p188:cm id="{645B69B4-0C82-483C-8035-2544740D4536}" authorId="{A97F82AA-F569-1975-B8A3-3CE8D655AAF5}" created="2023-06-05T01:41:55.086">
    <pc:sldMkLst xmlns:pc="http://schemas.microsoft.com/office/powerpoint/2013/main/command">
      <pc:docMk/>
      <pc:sldMk cId="856331371" sldId="270"/>
    </pc:sldMkLst>
    <p188:txBody>
      <a:bodyPr/>
      <a:lstStyle/>
      <a:p>
        <a:r>
          <a:rPr lang="en-NZ"/>
          <a:t>This summary backs up David's assertion</a:t>
        </a:r>
      </a:p>
    </p188:txBody>
  </p188:cm>
</p188:cmLst>
</file>

<file path=ppt/comments/modernComment_111_197C79B8.xml><?xml version="1.0" encoding="utf-8"?>
<p188:cmLst xmlns:a="http://schemas.openxmlformats.org/drawingml/2006/main" xmlns:r="http://schemas.openxmlformats.org/officeDocument/2006/relationships" xmlns:p188="http://schemas.microsoft.com/office/powerpoint/2018/8/main">
  <p188:cm id="{0267B9AF-A554-4A84-A62F-29BD18FC7296}" authorId="{A97F82AA-F569-1975-B8A3-3CE8D655AAF5}" created="2023-06-05T01:48:57.375">
    <pc:sldMkLst xmlns:pc="http://schemas.microsoft.com/office/powerpoint/2013/main/command">
      <pc:docMk/>
      <pc:sldMk cId="427588024" sldId="273"/>
    </pc:sldMkLst>
    <p188:txBody>
      <a:bodyPr/>
      <a:lstStyle/>
      <a:p>
        <a:r>
          <a:rPr lang="en-NZ"/>
          <a:t>I like this slide. Maybe use it and not slide 19?</a:t>
        </a:r>
      </a:p>
    </p188:txBody>
  </p188:cm>
</p188:cmLst>
</file>

<file path=ppt/comments/modernComment_116_34A48F70.xml><?xml version="1.0" encoding="utf-8"?>
<p188:cmLst xmlns:a="http://schemas.openxmlformats.org/drawingml/2006/main" xmlns:r="http://schemas.openxmlformats.org/officeDocument/2006/relationships" xmlns:p188="http://schemas.microsoft.com/office/powerpoint/2018/8/main">
  <p188:cm id="{70B72508-08E6-4569-A2F5-F16E68CAEB64}" authorId="{A97F82AA-F569-1975-B8A3-3CE8D655AAF5}" created="2023-06-05T01:42:52.214">
    <pc:sldMkLst xmlns:pc="http://schemas.microsoft.com/office/powerpoint/2013/main/command">
      <pc:docMk/>
      <pc:sldMk cId="883199856" sldId="278"/>
    </pc:sldMkLst>
    <p188:replyLst>
      <p188:reply id="{C7B50CF5-38AD-46D1-8E15-D1E69358F82B}" authorId="{D159B96F-26AC-27DC-C213-EDA15B754AB9}" created="2023-06-05T04:13:46.529">
        <p188:txBody>
          <a:bodyPr/>
          <a:lstStyle/>
          <a:p>
            <a:r>
              <a:rPr lang="en-NZ"/>
              <a:t>Indeed!  LH side, CANTAB SWM test, click on a box, it may have a blue thing; remember that, and move it to the bar on the RH side.  Limited number of clicks to fill the blue bar.
OTS Cambridge is a "Tower of Hanoi" problem, in this case 3 moves to get uniform colours atop one another.
I can explain this from memory, included as examples of neuropsych tests for specific cognitive functions..  </a:t>
            </a:r>
          </a:p>
        </p188:txBody>
      </p188:reply>
    </p188:replyLst>
    <p188:txBody>
      <a:bodyPr/>
      <a:lstStyle/>
      <a:p>
        <a:r>
          <a:rPr lang="en-NZ"/>
          <a:t>Needs explaining</a:t>
        </a:r>
      </a:p>
    </p188:txBody>
  </p188:cm>
</p188:cmLst>
</file>

<file path=ppt/comments/modernComment_119_2B6EE86C.xml><?xml version="1.0" encoding="utf-8"?>
<p188:cmLst xmlns:a="http://schemas.openxmlformats.org/drawingml/2006/main" xmlns:r="http://schemas.openxmlformats.org/officeDocument/2006/relationships" xmlns:p188="http://schemas.microsoft.com/office/powerpoint/2018/8/main">
  <p188:cm id="{2CD1D695-C5DF-4638-9C7E-F5F3279A7707}" authorId="{A97F82AA-F569-1975-B8A3-3CE8D655AAF5}" created="2023-06-05T01:42:25.192">
    <pc:sldMkLst xmlns:pc="http://schemas.microsoft.com/office/powerpoint/2013/main/command">
      <pc:docMk/>
      <pc:sldMk cId="728688748" sldId="281"/>
    </pc:sldMkLst>
    <p188:txBody>
      <a:bodyPr/>
      <a:lstStyle/>
      <a:p>
        <a:r>
          <a:rPr lang="en-NZ"/>
          <a:t>Good stuff - needs to be in bullets</a:t>
        </a:r>
      </a:p>
    </p188:txBody>
  </p188:cm>
</p188:cmLst>
</file>

<file path=ppt/comments/modernComment_11C_EF89710C.xml><?xml version="1.0" encoding="utf-8"?>
<p188:cmLst xmlns:a="http://schemas.openxmlformats.org/drawingml/2006/main" xmlns:r="http://schemas.openxmlformats.org/officeDocument/2006/relationships" xmlns:p188="http://schemas.microsoft.com/office/powerpoint/2018/8/main">
  <p188:cm id="{102A6F25-CB91-49A8-B18A-64532E8B0CB2}" authorId="{A97F82AA-F569-1975-B8A3-3CE8D655AAF5}" created="2023-06-05T00:12:49.746">
    <ac:deMkLst xmlns:ac="http://schemas.microsoft.com/office/drawing/2013/main/command">
      <pc:docMk xmlns:pc="http://schemas.microsoft.com/office/powerpoint/2013/main/command"/>
      <pc:sldMk xmlns:pc="http://schemas.microsoft.com/office/powerpoint/2013/main/command" cId="4018761996" sldId="284"/>
      <ac:spMk id="2" creationId="{98662603-1BB9-EE0A-FDD8-BE741F50A838}"/>
    </ac:deMkLst>
    <p188:txBody>
      <a:bodyPr/>
      <a:lstStyle/>
      <a:p>
        <a:r>
          <a:rPr lang="en-NZ"/>
          <a:t>New slide  with suggested text and see the attached notes to the slide</a:t>
        </a:r>
      </a:p>
    </p188:txBody>
  </p188:cm>
</p188:cmLst>
</file>

<file path=ppt/comments/modernComment_11D_56FA10F2.xml><?xml version="1.0" encoding="utf-8"?>
<p188:cmLst xmlns:a="http://schemas.openxmlformats.org/drawingml/2006/main" xmlns:r="http://schemas.openxmlformats.org/officeDocument/2006/relationships" xmlns:p188="http://schemas.microsoft.com/office/powerpoint/2018/8/main">
  <p188:cm id="{DC067F95-F811-4FCA-9B99-82F5CFF91F4F}" authorId="{A97F82AA-F569-1975-B8A3-3CE8D655AAF5}" created="2023-06-05T00:12:49.746">
    <ac:deMkLst xmlns:ac="http://schemas.microsoft.com/office/drawing/2013/main/command">
      <pc:docMk xmlns:pc="http://schemas.microsoft.com/office/powerpoint/2013/main/command"/>
      <pc:sldMk xmlns:pc="http://schemas.microsoft.com/office/powerpoint/2013/main/command" cId="1459228914" sldId="285"/>
      <ac:spMk id="2" creationId="{98662603-1BB9-EE0A-FDD8-BE741F50A838}"/>
    </ac:deMkLst>
    <p188:txBody>
      <a:bodyPr/>
      <a:lstStyle/>
      <a:p>
        <a:r>
          <a:rPr lang="en-NZ"/>
          <a:t>New slide  with suggested text and see the attached notes to the slide</a:t>
        </a:r>
      </a:p>
    </p188:txBody>
  </p188:cm>
</p188:cmLst>
</file>

<file path=ppt/comments/modernComment_11E_BD586F2B.xml><?xml version="1.0" encoding="utf-8"?>
<p188:cmLst xmlns:a="http://schemas.openxmlformats.org/drawingml/2006/main" xmlns:r="http://schemas.openxmlformats.org/officeDocument/2006/relationships" xmlns:p188="http://schemas.microsoft.com/office/powerpoint/2018/8/main">
  <p188:cm id="{65AE7EF4-B206-446F-AE60-2A6FE8688A9B}" authorId="{A97F82AA-F569-1975-B8A3-3CE8D655AAF5}" created="2023-06-05T00:12:49.746">
    <ac:deMkLst xmlns:ac="http://schemas.microsoft.com/office/drawing/2013/main/command">
      <pc:docMk xmlns:pc="http://schemas.microsoft.com/office/powerpoint/2013/main/command"/>
      <pc:sldMk xmlns:pc="http://schemas.microsoft.com/office/powerpoint/2013/main/command" cId="3176689451" sldId="286"/>
      <ac:spMk id="2" creationId="{98662603-1BB9-EE0A-FDD8-BE741F50A838}"/>
    </ac:deMkLst>
    <p188:txBody>
      <a:bodyPr/>
      <a:lstStyle/>
      <a:p>
        <a:r>
          <a:rPr lang="en-NZ"/>
          <a:t>New slide  with suggested text and see the attached notes to the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69110-62AE-46BE-A920-0B97840A9F1F}" type="datetimeFigureOut">
              <a:rPr lang="en-NZ" smtClean="0"/>
              <a:t>15/06/2023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200ED-0F16-44BF-AF03-D78ED919A6B8}" type="slidenum">
              <a:rPr lang="en-NZ" smtClean="0"/>
              <a:t>‹#›</a:t>
            </a:fld>
            <a:endParaRPr lang="en-NZ"/>
          </a:p>
        </p:txBody>
      </p:sp>
    </p:spTree>
    <p:extLst>
      <p:ext uri="{BB962C8B-B14F-4D97-AF65-F5344CB8AC3E}">
        <p14:creationId xmlns:p14="http://schemas.microsoft.com/office/powerpoint/2010/main" val="3592257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Cognitive decline can affect anyone; my interest here is to see if we can justify using “age” as </a:t>
            </a:r>
            <a:r>
              <a:rPr lang="en-NZ" u="sng" dirty="0"/>
              <a:t>the</a:t>
            </a:r>
            <a:r>
              <a:rPr lang="en-NZ" u="none" dirty="0"/>
              <a:t> variable to trigger our interest</a:t>
            </a:r>
            <a:endParaRPr lang="en-NZ" dirty="0"/>
          </a:p>
        </p:txBody>
      </p:sp>
      <p:sp>
        <p:nvSpPr>
          <p:cNvPr id="4" name="Slide Number Placeholder 3"/>
          <p:cNvSpPr>
            <a:spLocks noGrp="1"/>
          </p:cNvSpPr>
          <p:nvPr>
            <p:ph type="sldNum" sz="quarter" idx="5"/>
          </p:nvPr>
        </p:nvSpPr>
        <p:spPr/>
        <p:txBody>
          <a:bodyPr/>
          <a:lstStyle/>
          <a:p>
            <a:fld id="{69E200ED-0F16-44BF-AF03-D78ED919A6B8}" type="slidenum">
              <a:rPr lang="en-NZ" smtClean="0"/>
              <a:t>2</a:t>
            </a:fld>
            <a:endParaRPr lang="en-NZ"/>
          </a:p>
        </p:txBody>
      </p:sp>
    </p:spTree>
    <p:extLst>
      <p:ext uri="{BB962C8B-B14F-4D97-AF65-F5344CB8AC3E}">
        <p14:creationId xmlns:p14="http://schemas.microsoft.com/office/powerpoint/2010/main" val="3091171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9E200ED-0F16-44BF-AF03-D78ED919A6B8}" type="slidenum">
              <a:rPr lang="en-NZ" smtClean="0"/>
              <a:t>20</a:t>
            </a:fld>
            <a:endParaRPr lang="en-NZ"/>
          </a:p>
        </p:txBody>
      </p:sp>
    </p:spTree>
    <p:extLst>
      <p:ext uri="{BB962C8B-B14F-4D97-AF65-F5344CB8AC3E}">
        <p14:creationId xmlns:p14="http://schemas.microsoft.com/office/powerpoint/2010/main" val="2194908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9E200ED-0F16-44BF-AF03-D78ED919A6B8}" type="slidenum">
              <a:rPr lang="en-NZ" smtClean="0"/>
              <a:t>22</a:t>
            </a:fld>
            <a:endParaRPr lang="en-NZ"/>
          </a:p>
        </p:txBody>
      </p:sp>
    </p:spTree>
    <p:extLst>
      <p:ext uri="{BB962C8B-B14F-4D97-AF65-F5344CB8AC3E}">
        <p14:creationId xmlns:p14="http://schemas.microsoft.com/office/powerpoint/2010/main" val="3421800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9E200ED-0F16-44BF-AF03-D78ED919A6B8}" type="slidenum">
              <a:rPr lang="en-NZ" smtClean="0"/>
              <a:t>23</a:t>
            </a:fld>
            <a:endParaRPr lang="en-NZ"/>
          </a:p>
        </p:txBody>
      </p:sp>
    </p:spTree>
    <p:extLst>
      <p:ext uri="{BB962C8B-B14F-4D97-AF65-F5344CB8AC3E}">
        <p14:creationId xmlns:p14="http://schemas.microsoft.com/office/powerpoint/2010/main" val="572440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9E200ED-0F16-44BF-AF03-D78ED919A6B8}" type="slidenum">
              <a:rPr lang="en-NZ" smtClean="0"/>
              <a:t>24</a:t>
            </a:fld>
            <a:endParaRPr lang="en-NZ"/>
          </a:p>
        </p:txBody>
      </p:sp>
    </p:spTree>
    <p:extLst>
      <p:ext uri="{BB962C8B-B14F-4D97-AF65-F5344CB8AC3E}">
        <p14:creationId xmlns:p14="http://schemas.microsoft.com/office/powerpoint/2010/main" val="3795316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9E200ED-0F16-44BF-AF03-D78ED919A6B8}" type="slidenum">
              <a:rPr lang="en-NZ" smtClean="0"/>
              <a:t>25</a:t>
            </a:fld>
            <a:endParaRPr lang="en-NZ"/>
          </a:p>
        </p:txBody>
      </p:sp>
    </p:spTree>
    <p:extLst>
      <p:ext uri="{BB962C8B-B14F-4D97-AF65-F5344CB8AC3E}">
        <p14:creationId xmlns:p14="http://schemas.microsoft.com/office/powerpoint/2010/main" val="3856939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9E200ED-0F16-44BF-AF03-D78ED919A6B8}" type="slidenum">
              <a:rPr lang="en-NZ" smtClean="0"/>
              <a:t>26</a:t>
            </a:fld>
            <a:endParaRPr lang="en-NZ"/>
          </a:p>
        </p:txBody>
      </p:sp>
    </p:spTree>
    <p:extLst>
      <p:ext uri="{BB962C8B-B14F-4D97-AF65-F5344CB8AC3E}">
        <p14:creationId xmlns:p14="http://schemas.microsoft.com/office/powerpoint/2010/main" val="171849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Brain shrinking is from the work of the University of Auckland Centre for Brian Research</a:t>
            </a:r>
          </a:p>
        </p:txBody>
      </p:sp>
      <p:sp>
        <p:nvSpPr>
          <p:cNvPr id="4" name="Slide Number Placeholder 3"/>
          <p:cNvSpPr>
            <a:spLocks noGrp="1"/>
          </p:cNvSpPr>
          <p:nvPr>
            <p:ph type="sldNum" sz="quarter" idx="5"/>
          </p:nvPr>
        </p:nvSpPr>
        <p:spPr/>
        <p:txBody>
          <a:bodyPr/>
          <a:lstStyle/>
          <a:p>
            <a:fld id="{69E200ED-0F16-44BF-AF03-D78ED919A6B8}" type="slidenum">
              <a:rPr lang="en-NZ" smtClean="0"/>
              <a:t>7</a:t>
            </a:fld>
            <a:endParaRPr lang="en-NZ"/>
          </a:p>
        </p:txBody>
      </p:sp>
    </p:spTree>
    <p:extLst>
      <p:ext uri="{BB962C8B-B14F-4D97-AF65-F5344CB8AC3E}">
        <p14:creationId xmlns:p14="http://schemas.microsoft.com/office/powerpoint/2010/main" val="117670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NZ" dirty="0"/>
              <a:t>“Exercise” is competent if the walking / exercising rate is sufficiently heavy as to prevent normal conversation = elevated heart rate and respiration</a:t>
            </a:r>
          </a:p>
          <a:p>
            <a:pPr marL="228600" indent="-228600">
              <a:buAutoNum type="arabicPeriod"/>
            </a:pPr>
            <a:endParaRPr lang="en-NZ" dirty="0"/>
          </a:p>
          <a:p>
            <a:pPr marL="228600" indent="-228600">
              <a:buAutoNum type="arabicPeriod"/>
            </a:pPr>
            <a:r>
              <a:rPr lang="en-NZ" dirty="0"/>
              <a:t>Learning an entirely new skill involves the whole cortex and stimulates brain elasticity – as the skill becomes habituated (</a:t>
            </a:r>
            <a:r>
              <a:rPr lang="en-NZ" dirty="0" err="1"/>
              <a:t>ie</a:t>
            </a:r>
            <a:r>
              <a:rPr lang="en-NZ" dirty="0"/>
              <a:t> well learnt) then the area of the cortex involved reduces</a:t>
            </a:r>
          </a:p>
        </p:txBody>
      </p:sp>
      <p:sp>
        <p:nvSpPr>
          <p:cNvPr id="4" name="Slide Number Placeholder 3"/>
          <p:cNvSpPr>
            <a:spLocks noGrp="1"/>
          </p:cNvSpPr>
          <p:nvPr>
            <p:ph type="sldNum" sz="quarter" idx="5"/>
          </p:nvPr>
        </p:nvSpPr>
        <p:spPr/>
        <p:txBody>
          <a:bodyPr/>
          <a:lstStyle/>
          <a:p>
            <a:fld id="{69E200ED-0F16-44BF-AF03-D78ED919A6B8}" type="slidenum">
              <a:rPr lang="en-NZ" smtClean="0"/>
              <a:t>8</a:t>
            </a:fld>
            <a:endParaRPr lang="en-NZ"/>
          </a:p>
        </p:txBody>
      </p:sp>
    </p:spTree>
    <p:extLst>
      <p:ext uri="{BB962C8B-B14F-4D97-AF65-F5344CB8AC3E}">
        <p14:creationId xmlns:p14="http://schemas.microsoft.com/office/powerpoint/2010/main" val="355615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NZ" dirty="0"/>
              <a:t>Klein, GA. And </a:t>
            </a:r>
            <a:r>
              <a:rPr lang="en-NZ" dirty="0" err="1"/>
              <a:t>Zsambok</a:t>
            </a:r>
            <a:r>
              <a:rPr lang="en-NZ" dirty="0"/>
              <a:t>, CE (1997), Naturalistic Decision Making</a:t>
            </a:r>
          </a:p>
          <a:p>
            <a:pPr marL="228600" indent="-228600">
              <a:buFont typeface="+mj-lt"/>
              <a:buAutoNum type="arabicPeriod"/>
            </a:pPr>
            <a:r>
              <a:rPr lang="en-NZ" dirty="0"/>
              <a:t>Klein studied Fireman, Police, top sportspersons and Military decision makers – people who often have to make decisions under stress and in very limited time</a:t>
            </a:r>
          </a:p>
          <a:p>
            <a:pPr marL="228600" indent="-228600">
              <a:buFont typeface="+mj-lt"/>
              <a:buAutoNum type="arabicPeriod"/>
            </a:pPr>
            <a:r>
              <a:rPr lang="en-NZ" dirty="0"/>
              <a:t>A lack of experience due to youth or starting an activity late in life, may mean that one is trying to make a decision in a hurry when there is no relevant pattern in one’s past experience. It is this situation which exposes reduced cognitive competence.</a:t>
            </a:r>
          </a:p>
        </p:txBody>
      </p:sp>
      <p:sp>
        <p:nvSpPr>
          <p:cNvPr id="4" name="Slide Number Placeholder 3"/>
          <p:cNvSpPr>
            <a:spLocks noGrp="1"/>
          </p:cNvSpPr>
          <p:nvPr>
            <p:ph type="sldNum" sz="quarter" idx="5"/>
          </p:nvPr>
        </p:nvSpPr>
        <p:spPr/>
        <p:txBody>
          <a:bodyPr/>
          <a:lstStyle/>
          <a:p>
            <a:fld id="{69E200ED-0F16-44BF-AF03-D78ED919A6B8}" type="slidenum">
              <a:rPr lang="en-NZ" smtClean="0"/>
              <a:t>9</a:t>
            </a:fld>
            <a:endParaRPr lang="en-NZ"/>
          </a:p>
        </p:txBody>
      </p:sp>
    </p:spTree>
    <p:extLst>
      <p:ext uri="{BB962C8B-B14F-4D97-AF65-F5344CB8AC3E}">
        <p14:creationId xmlns:p14="http://schemas.microsoft.com/office/powerpoint/2010/main" val="37812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9E200ED-0F16-44BF-AF03-D78ED919A6B8}" type="slidenum">
              <a:rPr lang="en-NZ" smtClean="0"/>
              <a:t>10</a:t>
            </a:fld>
            <a:endParaRPr lang="en-NZ"/>
          </a:p>
        </p:txBody>
      </p:sp>
    </p:spTree>
    <p:extLst>
      <p:ext uri="{BB962C8B-B14F-4D97-AF65-F5344CB8AC3E}">
        <p14:creationId xmlns:p14="http://schemas.microsoft.com/office/powerpoint/2010/main" val="406814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0070C0"/>
                </a:solidFill>
                <a:effectLst/>
                <a:latin typeface="Arial" panose="020B0604020202020204" pitchFamily="34" charset="0"/>
              </a:rPr>
              <a:t>Dave Powell</a:t>
            </a:r>
            <a:r>
              <a:rPr lang="en-US" i="1" dirty="0">
                <a:solidFill>
                  <a:srgbClr val="0070C0"/>
                </a:solidFill>
              </a:rPr>
              <a:t> </a:t>
            </a:r>
            <a:r>
              <a:rPr lang="en-US" i="1" dirty="0">
                <a:solidFill>
                  <a:srgbClr val="0070C0"/>
                </a:solidFill>
                <a:effectLst/>
                <a:latin typeface="Arial" panose="020B0604020202020204" pitchFamily="34" charset="0"/>
              </a:rPr>
              <a:t>is a medical doctor, trained as an anaesthetist and then moved in aviation medicine where he is a well-respected global figure and advisor to IATA.</a:t>
            </a:r>
            <a:r>
              <a:rPr lang="en-US" i="1" dirty="0">
                <a:solidFill>
                  <a:srgbClr val="0070C0"/>
                </a:solidFill>
              </a:rPr>
              <a:t>  </a:t>
            </a:r>
            <a:r>
              <a:rPr lang="en-US" i="1" dirty="0">
                <a:solidFill>
                  <a:srgbClr val="0070C0"/>
                </a:solidFill>
                <a:effectLst/>
                <a:latin typeface="Arial" panose="020B0604020202020204" pitchFamily="34" charset="0"/>
              </a:rPr>
              <a:t>He is also a PPL and routinely flies.</a:t>
            </a:r>
            <a:endParaRPr lang="en-US" i="1" dirty="0">
              <a:solidFill>
                <a:srgbClr val="0070C0"/>
              </a:solidFill>
            </a:endParaRPr>
          </a:p>
        </p:txBody>
      </p:sp>
      <p:sp>
        <p:nvSpPr>
          <p:cNvPr id="4" name="Slide Number Placeholder 3"/>
          <p:cNvSpPr>
            <a:spLocks noGrp="1"/>
          </p:cNvSpPr>
          <p:nvPr>
            <p:ph type="sldNum" sz="quarter" idx="5"/>
          </p:nvPr>
        </p:nvSpPr>
        <p:spPr/>
        <p:txBody>
          <a:bodyPr/>
          <a:lstStyle/>
          <a:p>
            <a:fld id="{69E200ED-0F16-44BF-AF03-D78ED919A6B8}" type="slidenum">
              <a:rPr lang="en-NZ" smtClean="0"/>
              <a:t>14</a:t>
            </a:fld>
            <a:endParaRPr lang="en-NZ"/>
          </a:p>
        </p:txBody>
      </p:sp>
    </p:spTree>
    <p:extLst>
      <p:ext uri="{BB962C8B-B14F-4D97-AF65-F5344CB8AC3E}">
        <p14:creationId xmlns:p14="http://schemas.microsoft.com/office/powerpoint/2010/main" val="255828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500" i="1" kern="1200" dirty="0">
              <a:solidFill>
                <a:srgbClr val="1F4E79"/>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69E200ED-0F16-44BF-AF03-D78ED919A6B8}" type="slidenum">
              <a:rPr lang="en-NZ" smtClean="0"/>
              <a:t>17</a:t>
            </a:fld>
            <a:endParaRPr lang="en-NZ"/>
          </a:p>
        </p:txBody>
      </p:sp>
    </p:spTree>
    <p:extLst>
      <p:ext uri="{BB962C8B-B14F-4D97-AF65-F5344CB8AC3E}">
        <p14:creationId xmlns:p14="http://schemas.microsoft.com/office/powerpoint/2010/main" val="2432160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9E200ED-0F16-44BF-AF03-D78ED919A6B8}" type="slidenum">
              <a:rPr lang="en-NZ" smtClean="0"/>
              <a:t>18</a:t>
            </a:fld>
            <a:endParaRPr lang="en-NZ"/>
          </a:p>
        </p:txBody>
      </p:sp>
    </p:spTree>
    <p:extLst>
      <p:ext uri="{BB962C8B-B14F-4D97-AF65-F5344CB8AC3E}">
        <p14:creationId xmlns:p14="http://schemas.microsoft.com/office/powerpoint/2010/main" val="3814303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69E200ED-0F16-44BF-AF03-D78ED919A6B8}" type="slidenum">
              <a:rPr lang="en-NZ" smtClean="0"/>
              <a:t>19</a:t>
            </a:fld>
            <a:endParaRPr lang="en-NZ"/>
          </a:p>
        </p:txBody>
      </p:sp>
    </p:spTree>
    <p:extLst>
      <p:ext uri="{BB962C8B-B14F-4D97-AF65-F5344CB8AC3E}">
        <p14:creationId xmlns:p14="http://schemas.microsoft.com/office/powerpoint/2010/main" val="19127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8EDBE-E3CC-6AAC-EC40-33DCC699D7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B2CDB454-2B20-D6E0-6FA8-03E668D33B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227CD05B-A920-67BD-36C4-04825F3E2F87}"/>
              </a:ext>
            </a:extLst>
          </p:cNvPr>
          <p:cNvSpPr>
            <a:spLocks noGrp="1"/>
          </p:cNvSpPr>
          <p:nvPr>
            <p:ph type="dt" sz="half" idx="10"/>
          </p:nvPr>
        </p:nvSpPr>
        <p:spPr/>
        <p:txBody>
          <a:bodyPr/>
          <a:lstStyle/>
          <a:p>
            <a:fld id="{B26CECB6-E90C-4EC7-9CBB-CDA6F81C40C1}" type="datetimeFigureOut">
              <a:rPr lang="en-NZ" smtClean="0"/>
              <a:t>15/06/2023</a:t>
            </a:fld>
            <a:endParaRPr lang="en-NZ"/>
          </a:p>
        </p:txBody>
      </p:sp>
      <p:sp>
        <p:nvSpPr>
          <p:cNvPr id="5" name="Footer Placeholder 4">
            <a:extLst>
              <a:ext uri="{FF2B5EF4-FFF2-40B4-BE49-F238E27FC236}">
                <a16:creationId xmlns:a16="http://schemas.microsoft.com/office/drawing/2014/main" id="{5C561E54-EB00-3C5A-3659-CE0BB283418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8256F75-3144-F353-ED7C-FFDE514ED791}"/>
              </a:ext>
            </a:extLst>
          </p:cNvPr>
          <p:cNvSpPr>
            <a:spLocks noGrp="1"/>
          </p:cNvSpPr>
          <p:nvPr>
            <p:ph type="sldNum" sz="quarter" idx="12"/>
          </p:nvPr>
        </p:nvSpPr>
        <p:spPr/>
        <p:txBody>
          <a:bodyPr/>
          <a:lstStyle/>
          <a:p>
            <a:fld id="{4D448FC6-98C0-45E9-9CE2-D9B10D77194C}" type="slidenum">
              <a:rPr lang="en-NZ" smtClean="0"/>
              <a:t>‹#›</a:t>
            </a:fld>
            <a:endParaRPr lang="en-NZ"/>
          </a:p>
        </p:txBody>
      </p:sp>
    </p:spTree>
    <p:extLst>
      <p:ext uri="{BB962C8B-B14F-4D97-AF65-F5344CB8AC3E}">
        <p14:creationId xmlns:p14="http://schemas.microsoft.com/office/powerpoint/2010/main" val="1416704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8F8E3-EFF4-2EB3-2840-DCC6543C440F}"/>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72C3577-BB25-D2F2-B3CA-620249D885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D270A3A-6E44-13FB-27F4-595346886097}"/>
              </a:ext>
            </a:extLst>
          </p:cNvPr>
          <p:cNvSpPr>
            <a:spLocks noGrp="1"/>
          </p:cNvSpPr>
          <p:nvPr>
            <p:ph type="dt" sz="half" idx="10"/>
          </p:nvPr>
        </p:nvSpPr>
        <p:spPr/>
        <p:txBody>
          <a:bodyPr/>
          <a:lstStyle/>
          <a:p>
            <a:fld id="{B26CECB6-E90C-4EC7-9CBB-CDA6F81C40C1}" type="datetimeFigureOut">
              <a:rPr lang="en-NZ" smtClean="0"/>
              <a:t>15/06/2023</a:t>
            </a:fld>
            <a:endParaRPr lang="en-NZ"/>
          </a:p>
        </p:txBody>
      </p:sp>
      <p:sp>
        <p:nvSpPr>
          <p:cNvPr id="5" name="Footer Placeholder 4">
            <a:extLst>
              <a:ext uri="{FF2B5EF4-FFF2-40B4-BE49-F238E27FC236}">
                <a16:creationId xmlns:a16="http://schemas.microsoft.com/office/drawing/2014/main" id="{3BC34FFC-BF5C-9516-C353-7B8095D8BA4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FF986E3-7910-96ED-2F20-69A78F8EE65C}"/>
              </a:ext>
            </a:extLst>
          </p:cNvPr>
          <p:cNvSpPr>
            <a:spLocks noGrp="1"/>
          </p:cNvSpPr>
          <p:nvPr>
            <p:ph type="sldNum" sz="quarter" idx="12"/>
          </p:nvPr>
        </p:nvSpPr>
        <p:spPr/>
        <p:txBody>
          <a:bodyPr/>
          <a:lstStyle/>
          <a:p>
            <a:fld id="{4D448FC6-98C0-45E9-9CE2-D9B10D77194C}" type="slidenum">
              <a:rPr lang="en-NZ" smtClean="0"/>
              <a:t>‹#›</a:t>
            </a:fld>
            <a:endParaRPr lang="en-NZ"/>
          </a:p>
        </p:txBody>
      </p:sp>
    </p:spTree>
    <p:extLst>
      <p:ext uri="{BB962C8B-B14F-4D97-AF65-F5344CB8AC3E}">
        <p14:creationId xmlns:p14="http://schemas.microsoft.com/office/powerpoint/2010/main" val="21394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E058BF-D19D-950B-26C1-6500BA15B2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1AA35F1-8BD1-A637-B12A-E96924EE3B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D3AF2BF-2B32-AB1A-E6B7-FB724C9814D8}"/>
              </a:ext>
            </a:extLst>
          </p:cNvPr>
          <p:cNvSpPr>
            <a:spLocks noGrp="1"/>
          </p:cNvSpPr>
          <p:nvPr>
            <p:ph type="dt" sz="half" idx="10"/>
          </p:nvPr>
        </p:nvSpPr>
        <p:spPr/>
        <p:txBody>
          <a:bodyPr/>
          <a:lstStyle/>
          <a:p>
            <a:fld id="{B26CECB6-E90C-4EC7-9CBB-CDA6F81C40C1}" type="datetimeFigureOut">
              <a:rPr lang="en-NZ" smtClean="0"/>
              <a:t>15/06/2023</a:t>
            </a:fld>
            <a:endParaRPr lang="en-NZ"/>
          </a:p>
        </p:txBody>
      </p:sp>
      <p:sp>
        <p:nvSpPr>
          <p:cNvPr id="5" name="Footer Placeholder 4">
            <a:extLst>
              <a:ext uri="{FF2B5EF4-FFF2-40B4-BE49-F238E27FC236}">
                <a16:creationId xmlns:a16="http://schemas.microsoft.com/office/drawing/2014/main" id="{3BF0B0C1-B13B-2B54-6972-41ED4C99BB4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2D8F555-95D7-BAEB-6DDE-003E6E1CE1DA}"/>
              </a:ext>
            </a:extLst>
          </p:cNvPr>
          <p:cNvSpPr>
            <a:spLocks noGrp="1"/>
          </p:cNvSpPr>
          <p:nvPr>
            <p:ph type="sldNum" sz="quarter" idx="12"/>
          </p:nvPr>
        </p:nvSpPr>
        <p:spPr/>
        <p:txBody>
          <a:bodyPr/>
          <a:lstStyle/>
          <a:p>
            <a:fld id="{4D448FC6-98C0-45E9-9CE2-D9B10D77194C}" type="slidenum">
              <a:rPr lang="en-NZ" smtClean="0"/>
              <a:t>‹#›</a:t>
            </a:fld>
            <a:endParaRPr lang="en-NZ"/>
          </a:p>
        </p:txBody>
      </p:sp>
    </p:spTree>
    <p:extLst>
      <p:ext uri="{BB962C8B-B14F-4D97-AF65-F5344CB8AC3E}">
        <p14:creationId xmlns:p14="http://schemas.microsoft.com/office/powerpoint/2010/main" val="1153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47B3-8872-F8EA-0C2F-50092B47D1D3}"/>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1C0A58E-A885-D786-FF9B-B216ABE3C6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9BF9A61-0CB4-DEEE-F515-A89FDA59573D}"/>
              </a:ext>
            </a:extLst>
          </p:cNvPr>
          <p:cNvSpPr>
            <a:spLocks noGrp="1"/>
          </p:cNvSpPr>
          <p:nvPr>
            <p:ph type="dt" sz="half" idx="10"/>
          </p:nvPr>
        </p:nvSpPr>
        <p:spPr/>
        <p:txBody>
          <a:bodyPr/>
          <a:lstStyle/>
          <a:p>
            <a:fld id="{B26CECB6-E90C-4EC7-9CBB-CDA6F81C40C1}" type="datetimeFigureOut">
              <a:rPr lang="en-NZ" smtClean="0"/>
              <a:t>15/06/2023</a:t>
            </a:fld>
            <a:endParaRPr lang="en-NZ"/>
          </a:p>
        </p:txBody>
      </p:sp>
      <p:sp>
        <p:nvSpPr>
          <p:cNvPr id="5" name="Footer Placeholder 4">
            <a:extLst>
              <a:ext uri="{FF2B5EF4-FFF2-40B4-BE49-F238E27FC236}">
                <a16:creationId xmlns:a16="http://schemas.microsoft.com/office/drawing/2014/main" id="{A516B7BE-E556-6492-0B5C-A825D2FBB65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4D0C84E-E4D1-E11F-FE66-D82FB15129FD}"/>
              </a:ext>
            </a:extLst>
          </p:cNvPr>
          <p:cNvSpPr>
            <a:spLocks noGrp="1"/>
          </p:cNvSpPr>
          <p:nvPr>
            <p:ph type="sldNum" sz="quarter" idx="12"/>
          </p:nvPr>
        </p:nvSpPr>
        <p:spPr/>
        <p:txBody>
          <a:bodyPr/>
          <a:lstStyle/>
          <a:p>
            <a:fld id="{4D448FC6-98C0-45E9-9CE2-D9B10D77194C}" type="slidenum">
              <a:rPr lang="en-NZ" smtClean="0"/>
              <a:t>‹#›</a:t>
            </a:fld>
            <a:endParaRPr lang="en-NZ"/>
          </a:p>
        </p:txBody>
      </p:sp>
    </p:spTree>
    <p:extLst>
      <p:ext uri="{BB962C8B-B14F-4D97-AF65-F5344CB8AC3E}">
        <p14:creationId xmlns:p14="http://schemas.microsoft.com/office/powerpoint/2010/main" val="59314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5F3E-11E8-AF9F-81C7-66D41BBCEE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CFA019B5-5163-D3DE-1CAA-7948647DE7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F80AC7-3D4F-A1AA-58C4-BCE2AD1FA919}"/>
              </a:ext>
            </a:extLst>
          </p:cNvPr>
          <p:cNvSpPr>
            <a:spLocks noGrp="1"/>
          </p:cNvSpPr>
          <p:nvPr>
            <p:ph type="dt" sz="half" idx="10"/>
          </p:nvPr>
        </p:nvSpPr>
        <p:spPr/>
        <p:txBody>
          <a:bodyPr/>
          <a:lstStyle/>
          <a:p>
            <a:fld id="{B26CECB6-E90C-4EC7-9CBB-CDA6F81C40C1}" type="datetimeFigureOut">
              <a:rPr lang="en-NZ" smtClean="0"/>
              <a:t>15/06/2023</a:t>
            </a:fld>
            <a:endParaRPr lang="en-NZ"/>
          </a:p>
        </p:txBody>
      </p:sp>
      <p:sp>
        <p:nvSpPr>
          <p:cNvPr id="5" name="Footer Placeholder 4">
            <a:extLst>
              <a:ext uri="{FF2B5EF4-FFF2-40B4-BE49-F238E27FC236}">
                <a16:creationId xmlns:a16="http://schemas.microsoft.com/office/drawing/2014/main" id="{590D0E73-DC15-C9C3-2A3B-475B9823CB2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338D6AF-FA81-3307-CB07-5E6491341BD4}"/>
              </a:ext>
            </a:extLst>
          </p:cNvPr>
          <p:cNvSpPr>
            <a:spLocks noGrp="1"/>
          </p:cNvSpPr>
          <p:nvPr>
            <p:ph type="sldNum" sz="quarter" idx="12"/>
          </p:nvPr>
        </p:nvSpPr>
        <p:spPr/>
        <p:txBody>
          <a:bodyPr/>
          <a:lstStyle/>
          <a:p>
            <a:fld id="{4D448FC6-98C0-45E9-9CE2-D9B10D77194C}" type="slidenum">
              <a:rPr lang="en-NZ" smtClean="0"/>
              <a:t>‹#›</a:t>
            </a:fld>
            <a:endParaRPr lang="en-NZ"/>
          </a:p>
        </p:txBody>
      </p:sp>
    </p:spTree>
    <p:extLst>
      <p:ext uri="{BB962C8B-B14F-4D97-AF65-F5344CB8AC3E}">
        <p14:creationId xmlns:p14="http://schemas.microsoft.com/office/powerpoint/2010/main" val="349961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A1E1-5876-098D-4D17-4CC5AA5A1D1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DCC23AB-0810-FCEF-04CA-6E28BD0164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53CC99B-C91B-37E0-2A05-579630109E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0019DE36-8C56-DC1C-4271-1E05F4F89084}"/>
              </a:ext>
            </a:extLst>
          </p:cNvPr>
          <p:cNvSpPr>
            <a:spLocks noGrp="1"/>
          </p:cNvSpPr>
          <p:nvPr>
            <p:ph type="dt" sz="half" idx="10"/>
          </p:nvPr>
        </p:nvSpPr>
        <p:spPr/>
        <p:txBody>
          <a:bodyPr/>
          <a:lstStyle/>
          <a:p>
            <a:fld id="{B26CECB6-E90C-4EC7-9CBB-CDA6F81C40C1}" type="datetimeFigureOut">
              <a:rPr lang="en-NZ" smtClean="0"/>
              <a:t>15/06/2023</a:t>
            </a:fld>
            <a:endParaRPr lang="en-NZ"/>
          </a:p>
        </p:txBody>
      </p:sp>
      <p:sp>
        <p:nvSpPr>
          <p:cNvPr id="6" name="Footer Placeholder 5">
            <a:extLst>
              <a:ext uri="{FF2B5EF4-FFF2-40B4-BE49-F238E27FC236}">
                <a16:creationId xmlns:a16="http://schemas.microsoft.com/office/drawing/2014/main" id="{6CD2B4B3-E1BE-3B69-3C7E-CD58E3CA4F4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9FE5C44-248E-0556-617D-0380F2229772}"/>
              </a:ext>
            </a:extLst>
          </p:cNvPr>
          <p:cNvSpPr>
            <a:spLocks noGrp="1"/>
          </p:cNvSpPr>
          <p:nvPr>
            <p:ph type="sldNum" sz="quarter" idx="12"/>
          </p:nvPr>
        </p:nvSpPr>
        <p:spPr/>
        <p:txBody>
          <a:bodyPr/>
          <a:lstStyle/>
          <a:p>
            <a:fld id="{4D448FC6-98C0-45E9-9CE2-D9B10D77194C}" type="slidenum">
              <a:rPr lang="en-NZ" smtClean="0"/>
              <a:t>‹#›</a:t>
            </a:fld>
            <a:endParaRPr lang="en-NZ"/>
          </a:p>
        </p:txBody>
      </p:sp>
    </p:spTree>
    <p:extLst>
      <p:ext uri="{BB962C8B-B14F-4D97-AF65-F5344CB8AC3E}">
        <p14:creationId xmlns:p14="http://schemas.microsoft.com/office/powerpoint/2010/main" val="381344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E6AF-A932-F7F2-BF0E-B3DD5FF6AB15}"/>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6105360-A76F-03F4-3C89-E9CE505D72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6CF946-8012-71CB-D084-BDE54FF625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BB36DE2C-2B13-73E0-F5F2-A80638DB6A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FF3B70-C7C0-F7B6-FFDA-C05E94009B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CAF70E5-2A92-6005-EE7E-FCB9E7BB30E5}"/>
              </a:ext>
            </a:extLst>
          </p:cNvPr>
          <p:cNvSpPr>
            <a:spLocks noGrp="1"/>
          </p:cNvSpPr>
          <p:nvPr>
            <p:ph type="dt" sz="half" idx="10"/>
          </p:nvPr>
        </p:nvSpPr>
        <p:spPr/>
        <p:txBody>
          <a:bodyPr/>
          <a:lstStyle/>
          <a:p>
            <a:fld id="{B26CECB6-E90C-4EC7-9CBB-CDA6F81C40C1}" type="datetimeFigureOut">
              <a:rPr lang="en-NZ" smtClean="0"/>
              <a:t>15/06/2023</a:t>
            </a:fld>
            <a:endParaRPr lang="en-NZ"/>
          </a:p>
        </p:txBody>
      </p:sp>
      <p:sp>
        <p:nvSpPr>
          <p:cNvPr id="8" name="Footer Placeholder 7">
            <a:extLst>
              <a:ext uri="{FF2B5EF4-FFF2-40B4-BE49-F238E27FC236}">
                <a16:creationId xmlns:a16="http://schemas.microsoft.com/office/drawing/2014/main" id="{743811EA-DD94-29EF-2CE1-505F7890F3AF}"/>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31C3A230-0287-9905-C0AB-090D8D8095B2}"/>
              </a:ext>
            </a:extLst>
          </p:cNvPr>
          <p:cNvSpPr>
            <a:spLocks noGrp="1"/>
          </p:cNvSpPr>
          <p:nvPr>
            <p:ph type="sldNum" sz="quarter" idx="12"/>
          </p:nvPr>
        </p:nvSpPr>
        <p:spPr/>
        <p:txBody>
          <a:bodyPr/>
          <a:lstStyle/>
          <a:p>
            <a:fld id="{4D448FC6-98C0-45E9-9CE2-D9B10D77194C}" type="slidenum">
              <a:rPr lang="en-NZ" smtClean="0"/>
              <a:t>‹#›</a:t>
            </a:fld>
            <a:endParaRPr lang="en-NZ"/>
          </a:p>
        </p:txBody>
      </p:sp>
    </p:spTree>
    <p:extLst>
      <p:ext uri="{BB962C8B-B14F-4D97-AF65-F5344CB8AC3E}">
        <p14:creationId xmlns:p14="http://schemas.microsoft.com/office/powerpoint/2010/main" val="184824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44448-D354-0EF9-1BB1-30DCE860627F}"/>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B54CE4CC-EFDA-5CB8-E4E4-AF50E62CC324}"/>
              </a:ext>
            </a:extLst>
          </p:cNvPr>
          <p:cNvSpPr>
            <a:spLocks noGrp="1"/>
          </p:cNvSpPr>
          <p:nvPr>
            <p:ph type="dt" sz="half" idx="10"/>
          </p:nvPr>
        </p:nvSpPr>
        <p:spPr/>
        <p:txBody>
          <a:bodyPr/>
          <a:lstStyle/>
          <a:p>
            <a:fld id="{B26CECB6-E90C-4EC7-9CBB-CDA6F81C40C1}" type="datetimeFigureOut">
              <a:rPr lang="en-NZ" smtClean="0"/>
              <a:t>15/06/2023</a:t>
            </a:fld>
            <a:endParaRPr lang="en-NZ"/>
          </a:p>
        </p:txBody>
      </p:sp>
      <p:sp>
        <p:nvSpPr>
          <p:cNvPr id="4" name="Footer Placeholder 3">
            <a:extLst>
              <a:ext uri="{FF2B5EF4-FFF2-40B4-BE49-F238E27FC236}">
                <a16:creationId xmlns:a16="http://schemas.microsoft.com/office/drawing/2014/main" id="{78E2E292-A98B-EE19-E5E5-D2A132A3CFDF}"/>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1AB10072-CB9C-682D-4CF8-9B3D56D6F724}"/>
              </a:ext>
            </a:extLst>
          </p:cNvPr>
          <p:cNvSpPr>
            <a:spLocks noGrp="1"/>
          </p:cNvSpPr>
          <p:nvPr>
            <p:ph type="sldNum" sz="quarter" idx="12"/>
          </p:nvPr>
        </p:nvSpPr>
        <p:spPr/>
        <p:txBody>
          <a:bodyPr/>
          <a:lstStyle/>
          <a:p>
            <a:fld id="{4D448FC6-98C0-45E9-9CE2-D9B10D77194C}" type="slidenum">
              <a:rPr lang="en-NZ" smtClean="0"/>
              <a:t>‹#›</a:t>
            </a:fld>
            <a:endParaRPr lang="en-NZ"/>
          </a:p>
        </p:txBody>
      </p:sp>
    </p:spTree>
    <p:extLst>
      <p:ext uri="{BB962C8B-B14F-4D97-AF65-F5344CB8AC3E}">
        <p14:creationId xmlns:p14="http://schemas.microsoft.com/office/powerpoint/2010/main" val="84570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C5DEA5-39D9-03FE-1416-7CA5053AA8F6}"/>
              </a:ext>
            </a:extLst>
          </p:cNvPr>
          <p:cNvSpPr>
            <a:spLocks noGrp="1"/>
          </p:cNvSpPr>
          <p:nvPr>
            <p:ph type="dt" sz="half" idx="10"/>
          </p:nvPr>
        </p:nvSpPr>
        <p:spPr/>
        <p:txBody>
          <a:bodyPr/>
          <a:lstStyle/>
          <a:p>
            <a:fld id="{B26CECB6-E90C-4EC7-9CBB-CDA6F81C40C1}" type="datetimeFigureOut">
              <a:rPr lang="en-NZ" smtClean="0"/>
              <a:t>15/06/2023</a:t>
            </a:fld>
            <a:endParaRPr lang="en-NZ"/>
          </a:p>
        </p:txBody>
      </p:sp>
      <p:sp>
        <p:nvSpPr>
          <p:cNvPr id="3" name="Footer Placeholder 2">
            <a:extLst>
              <a:ext uri="{FF2B5EF4-FFF2-40B4-BE49-F238E27FC236}">
                <a16:creationId xmlns:a16="http://schemas.microsoft.com/office/drawing/2014/main" id="{177B501A-85CF-EB94-AD0F-3575B53C960C}"/>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318DA4BF-614C-003F-1D4B-5A04D1CE6B23}"/>
              </a:ext>
            </a:extLst>
          </p:cNvPr>
          <p:cNvSpPr>
            <a:spLocks noGrp="1"/>
          </p:cNvSpPr>
          <p:nvPr>
            <p:ph type="sldNum" sz="quarter" idx="12"/>
          </p:nvPr>
        </p:nvSpPr>
        <p:spPr/>
        <p:txBody>
          <a:bodyPr/>
          <a:lstStyle/>
          <a:p>
            <a:fld id="{4D448FC6-98C0-45E9-9CE2-D9B10D77194C}" type="slidenum">
              <a:rPr lang="en-NZ" smtClean="0"/>
              <a:t>‹#›</a:t>
            </a:fld>
            <a:endParaRPr lang="en-NZ"/>
          </a:p>
        </p:txBody>
      </p:sp>
    </p:spTree>
    <p:extLst>
      <p:ext uri="{BB962C8B-B14F-4D97-AF65-F5344CB8AC3E}">
        <p14:creationId xmlns:p14="http://schemas.microsoft.com/office/powerpoint/2010/main" val="103251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99545-CE58-7FCA-8C16-46415D4EE5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1A40DA13-B582-687D-ED17-D99DD0FA19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39F382D3-973A-D414-2988-C82494C0A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8F9A5D-A3E6-8C19-85FF-192B25E5012E}"/>
              </a:ext>
            </a:extLst>
          </p:cNvPr>
          <p:cNvSpPr>
            <a:spLocks noGrp="1"/>
          </p:cNvSpPr>
          <p:nvPr>
            <p:ph type="dt" sz="half" idx="10"/>
          </p:nvPr>
        </p:nvSpPr>
        <p:spPr/>
        <p:txBody>
          <a:bodyPr/>
          <a:lstStyle/>
          <a:p>
            <a:fld id="{B26CECB6-E90C-4EC7-9CBB-CDA6F81C40C1}" type="datetimeFigureOut">
              <a:rPr lang="en-NZ" smtClean="0"/>
              <a:t>15/06/2023</a:t>
            </a:fld>
            <a:endParaRPr lang="en-NZ"/>
          </a:p>
        </p:txBody>
      </p:sp>
      <p:sp>
        <p:nvSpPr>
          <p:cNvPr id="6" name="Footer Placeholder 5">
            <a:extLst>
              <a:ext uri="{FF2B5EF4-FFF2-40B4-BE49-F238E27FC236}">
                <a16:creationId xmlns:a16="http://schemas.microsoft.com/office/drawing/2014/main" id="{C73B15A0-3E66-1249-95EE-004E472A8C8D}"/>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A14BCECF-8CC3-A416-002B-9A492F2C00D5}"/>
              </a:ext>
            </a:extLst>
          </p:cNvPr>
          <p:cNvSpPr>
            <a:spLocks noGrp="1"/>
          </p:cNvSpPr>
          <p:nvPr>
            <p:ph type="sldNum" sz="quarter" idx="12"/>
          </p:nvPr>
        </p:nvSpPr>
        <p:spPr/>
        <p:txBody>
          <a:bodyPr/>
          <a:lstStyle/>
          <a:p>
            <a:fld id="{4D448FC6-98C0-45E9-9CE2-D9B10D77194C}" type="slidenum">
              <a:rPr lang="en-NZ" smtClean="0"/>
              <a:t>‹#›</a:t>
            </a:fld>
            <a:endParaRPr lang="en-NZ"/>
          </a:p>
        </p:txBody>
      </p:sp>
    </p:spTree>
    <p:extLst>
      <p:ext uri="{BB962C8B-B14F-4D97-AF65-F5344CB8AC3E}">
        <p14:creationId xmlns:p14="http://schemas.microsoft.com/office/powerpoint/2010/main" val="428513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AD99-C3E9-244E-0129-4CC07B0A6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396995C5-8AF8-FC41-BF20-DBEB448CA7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A2AEBC60-AD9E-0CDB-9B76-906AB6500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55933F-BEA8-2B2C-1689-9A9CD0009570}"/>
              </a:ext>
            </a:extLst>
          </p:cNvPr>
          <p:cNvSpPr>
            <a:spLocks noGrp="1"/>
          </p:cNvSpPr>
          <p:nvPr>
            <p:ph type="dt" sz="half" idx="10"/>
          </p:nvPr>
        </p:nvSpPr>
        <p:spPr/>
        <p:txBody>
          <a:bodyPr/>
          <a:lstStyle/>
          <a:p>
            <a:fld id="{B26CECB6-E90C-4EC7-9CBB-CDA6F81C40C1}" type="datetimeFigureOut">
              <a:rPr lang="en-NZ" smtClean="0"/>
              <a:t>15/06/2023</a:t>
            </a:fld>
            <a:endParaRPr lang="en-NZ"/>
          </a:p>
        </p:txBody>
      </p:sp>
      <p:sp>
        <p:nvSpPr>
          <p:cNvPr id="6" name="Footer Placeholder 5">
            <a:extLst>
              <a:ext uri="{FF2B5EF4-FFF2-40B4-BE49-F238E27FC236}">
                <a16:creationId xmlns:a16="http://schemas.microsoft.com/office/drawing/2014/main" id="{5D7F8968-85A3-99DF-3971-73B38ED5234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CC6572DB-6C29-CEF6-2F62-ACEF414EE369}"/>
              </a:ext>
            </a:extLst>
          </p:cNvPr>
          <p:cNvSpPr>
            <a:spLocks noGrp="1"/>
          </p:cNvSpPr>
          <p:nvPr>
            <p:ph type="sldNum" sz="quarter" idx="12"/>
          </p:nvPr>
        </p:nvSpPr>
        <p:spPr/>
        <p:txBody>
          <a:bodyPr/>
          <a:lstStyle/>
          <a:p>
            <a:fld id="{4D448FC6-98C0-45E9-9CE2-D9B10D77194C}" type="slidenum">
              <a:rPr lang="en-NZ" smtClean="0"/>
              <a:t>‹#›</a:t>
            </a:fld>
            <a:endParaRPr lang="en-NZ"/>
          </a:p>
        </p:txBody>
      </p:sp>
    </p:spTree>
    <p:extLst>
      <p:ext uri="{BB962C8B-B14F-4D97-AF65-F5344CB8AC3E}">
        <p14:creationId xmlns:p14="http://schemas.microsoft.com/office/powerpoint/2010/main" val="61194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6D4DE-DD75-5F38-AF51-469545FEC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689F575-DE4F-C31D-449B-882D91D2ED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5F3349C-FE92-D1A4-3110-5FCDD06CC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6CECB6-E90C-4EC7-9CBB-CDA6F81C40C1}" type="datetimeFigureOut">
              <a:rPr lang="en-NZ" smtClean="0"/>
              <a:t>15/06/2023</a:t>
            </a:fld>
            <a:endParaRPr lang="en-NZ"/>
          </a:p>
        </p:txBody>
      </p:sp>
      <p:sp>
        <p:nvSpPr>
          <p:cNvPr id="5" name="Footer Placeholder 4">
            <a:extLst>
              <a:ext uri="{FF2B5EF4-FFF2-40B4-BE49-F238E27FC236}">
                <a16:creationId xmlns:a16="http://schemas.microsoft.com/office/drawing/2014/main" id="{E1DFDE0E-D1B0-0290-481E-FC428D7CDA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6EDE45AE-257F-BA0F-DBA4-D76D0803F2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48FC6-98C0-45E9-9CE2-D9B10D77194C}" type="slidenum">
              <a:rPr lang="en-NZ" smtClean="0"/>
              <a:t>‹#›</a:t>
            </a:fld>
            <a:endParaRPr lang="en-NZ"/>
          </a:p>
        </p:txBody>
      </p:sp>
    </p:spTree>
    <p:extLst>
      <p:ext uri="{BB962C8B-B14F-4D97-AF65-F5344CB8AC3E}">
        <p14:creationId xmlns:p14="http://schemas.microsoft.com/office/powerpoint/2010/main" val="4279920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6_7429E6C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0E_330A946B.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19_2B6EE86C.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0.gif"/><Relationship Id="rId3" Type="http://schemas.microsoft.com/office/2018/10/relationships/comments" Target="../comments/modernComment_116_34A48F70.xml"/><Relationship Id="rId7" Type="http://schemas.openxmlformats.org/officeDocument/2006/relationships/hyperlink" Target="https://pubmed.ncbi.nlm.nih.gov/?term=R%C3%A9my%20F%5BAuthor%5D"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pubmed.ncbi.nlm.nih.gov/?term=Chua%20ZK%5BAuthor%5D" TargetMode="External"/><Relationship Id="rId5" Type="http://schemas.openxmlformats.org/officeDocument/2006/relationships/hyperlink" Target="https://pubmed.ncbi.nlm.nih.gov/?term=Causse%20M%5BAuthor%5D" TargetMode="Externa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0_CE3E9BFE.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03_2C2F027A.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11_197C79B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C_EF89710C.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1D_56FA10F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E_BD586F2B.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FD5B67B9-3DDF-3D05-53C3-8016DA9D0596}"/>
              </a:ext>
            </a:extLst>
          </p:cNvPr>
          <p:cNvSpPr>
            <a:spLocks noGrp="1"/>
          </p:cNvSpPr>
          <p:nvPr>
            <p:ph type="ctrTitle"/>
          </p:nvPr>
        </p:nvSpPr>
        <p:spPr>
          <a:xfrm>
            <a:off x="838200" y="669925"/>
            <a:ext cx="4508946" cy="1325563"/>
          </a:xfrm>
        </p:spPr>
        <p:txBody>
          <a:bodyPr vert="horz" lIns="91440" tIns="45720" rIns="91440" bIns="45720" rtlCol="0" anchor="b">
            <a:normAutofit/>
          </a:bodyPr>
          <a:lstStyle/>
          <a:p>
            <a:pPr algn="r"/>
            <a:r>
              <a:rPr lang="en-US" sz="4400" kern="1200">
                <a:solidFill>
                  <a:schemeClr val="bg1"/>
                </a:solidFill>
                <a:latin typeface="+mj-lt"/>
                <a:ea typeface="+mj-ea"/>
                <a:cs typeface="+mj-cs"/>
              </a:rPr>
              <a:t>“Something technical”</a:t>
            </a:r>
          </a:p>
        </p:txBody>
      </p:sp>
      <p:cxnSp>
        <p:nvCxnSpPr>
          <p:cNvPr id="21" name="Straight Connector 2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F1963E20-6183-290E-22DA-E32079B99079}"/>
              </a:ext>
            </a:extLst>
          </p:cNvPr>
          <p:cNvSpPr>
            <a:spLocks noGrp="1"/>
          </p:cNvSpPr>
          <p:nvPr>
            <p:ph type="subTitle" idx="1"/>
          </p:nvPr>
        </p:nvSpPr>
        <p:spPr>
          <a:xfrm>
            <a:off x="1392667" y="2398957"/>
            <a:ext cx="9406666" cy="3526144"/>
          </a:xfrm>
        </p:spPr>
        <p:txBody>
          <a:bodyPr vert="horz" lIns="91440" tIns="45720" rIns="91440" bIns="45720" rtlCol="0">
            <a:normAutofit/>
          </a:bodyPr>
          <a:lstStyle/>
          <a:p>
            <a:pPr indent="-228600" algn="l">
              <a:buFont typeface="Arial" panose="020B0604020202020204" pitchFamily="34" charset="0"/>
              <a:buChar char="•"/>
            </a:pPr>
            <a:endParaRPr lang="en-US" sz="2000" dirty="0">
              <a:solidFill>
                <a:schemeClr val="bg1"/>
              </a:solidFill>
            </a:endParaRPr>
          </a:p>
          <a:p>
            <a:pPr algn="l"/>
            <a:r>
              <a:rPr lang="en-US" sz="3200" dirty="0">
                <a:solidFill>
                  <a:schemeClr val="bg1"/>
                </a:solidFill>
              </a:rPr>
              <a:t>David Moody </a:t>
            </a:r>
            <a:br>
              <a:rPr lang="en-US" sz="3200" dirty="0">
                <a:solidFill>
                  <a:schemeClr val="bg1"/>
                </a:solidFill>
              </a:rPr>
            </a:br>
            <a:r>
              <a:rPr lang="en-US" sz="3200" dirty="0">
                <a:solidFill>
                  <a:schemeClr val="bg1"/>
                </a:solidFill>
              </a:rPr>
              <a:t>(acknowledging the assistance of Bob and Eileen Henderson and </a:t>
            </a:r>
            <a:br>
              <a:rPr lang="en-US" sz="3200" dirty="0">
                <a:solidFill>
                  <a:schemeClr val="bg1"/>
                </a:solidFill>
              </a:rPr>
            </a:br>
            <a:r>
              <a:rPr lang="en-US" sz="3200" dirty="0">
                <a:solidFill>
                  <a:schemeClr val="bg1"/>
                </a:solidFill>
              </a:rPr>
              <a:t>Dr. David Powell)</a:t>
            </a:r>
          </a:p>
        </p:txBody>
      </p:sp>
      <p:sp>
        <p:nvSpPr>
          <p:cNvPr id="23" name="Rectangle 2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69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BF6B2C-8285-E94C-2EA0-F3B018AF235C}"/>
              </a:ext>
            </a:extLst>
          </p:cNvPr>
          <p:cNvSpPr>
            <a:spLocks noGrp="1"/>
          </p:cNvSpPr>
          <p:nvPr>
            <p:ph type="title"/>
          </p:nvPr>
        </p:nvSpPr>
        <p:spPr>
          <a:xfrm>
            <a:off x="947738" y="1714504"/>
            <a:ext cx="10253661" cy="1671634"/>
          </a:xfrm>
        </p:spPr>
        <p:txBody>
          <a:bodyPr vert="horz" lIns="91440" tIns="45720" rIns="91440" bIns="45720" rtlCol="0" anchor="b">
            <a:normAutofit/>
          </a:bodyPr>
          <a:lstStyle/>
          <a:p>
            <a:r>
              <a:rPr lang="en-US" sz="3800" kern="1200">
                <a:solidFill>
                  <a:schemeClr val="bg1"/>
                </a:solidFill>
                <a:latin typeface="+mj-lt"/>
                <a:ea typeface="+mj-ea"/>
                <a:cs typeface="+mj-cs"/>
              </a:rPr>
              <a:t>Why is cognitive decline important and relevant to us?</a:t>
            </a:r>
            <a:br>
              <a:rPr lang="en-US" sz="3800" kern="1200">
                <a:solidFill>
                  <a:schemeClr val="bg1"/>
                </a:solidFill>
                <a:latin typeface="+mj-lt"/>
                <a:ea typeface="+mj-ea"/>
                <a:cs typeface="+mj-cs"/>
              </a:rPr>
            </a:br>
            <a:endParaRPr lang="en-US" sz="3800" kern="1200">
              <a:solidFill>
                <a:schemeClr val="bg1"/>
              </a:solidFill>
              <a:latin typeface="+mj-lt"/>
              <a:ea typeface="+mj-ea"/>
              <a:cs typeface="+mj-cs"/>
            </a:endParaRPr>
          </a:p>
        </p:txBody>
      </p:sp>
      <p:sp>
        <p:nvSpPr>
          <p:cNvPr id="9" name="Rectangle 8">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6" y="115193"/>
            <a:ext cx="11934817"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07C3A8-02AE-4DC1-B13F-A6AA2ECA9F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8585" y="3681408"/>
            <a:ext cx="11934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134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AD432C7E-3CE7-EE67-81AA-1123C9328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6443" y="0"/>
            <a:ext cx="915911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903105"/>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635CDE-09C2-FF1C-581A-8C013FD0A53D}"/>
              </a:ext>
            </a:extLst>
          </p:cNvPr>
          <p:cNvPicPr>
            <a:picLocks noChangeAspect="1"/>
          </p:cNvPicPr>
          <p:nvPr/>
        </p:nvPicPr>
        <p:blipFill>
          <a:blip r:embed="rId2"/>
          <a:stretch>
            <a:fillRect/>
          </a:stretch>
        </p:blipFill>
        <p:spPr>
          <a:xfrm>
            <a:off x="8020722" y="0"/>
            <a:ext cx="4171278" cy="6858000"/>
          </a:xfrm>
          <a:prstGeom prst="rect">
            <a:avLst/>
          </a:prstGeom>
        </p:spPr>
      </p:pic>
      <p:pic>
        <p:nvPicPr>
          <p:cNvPr id="8" name="Picture 7">
            <a:extLst>
              <a:ext uri="{FF2B5EF4-FFF2-40B4-BE49-F238E27FC236}">
                <a16:creationId xmlns:a16="http://schemas.microsoft.com/office/drawing/2014/main" id="{82CC54CF-9CE1-7E9C-D063-2FF8499FA833}"/>
              </a:ext>
            </a:extLst>
          </p:cNvPr>
          <p:cNvPicPr>
            <a:picLocks noChangeAspect="1"/>
          </p:cNvPicPr>
          <p:nvPr/>
        </p:nvPicPr>
        <p:blipFill>
          <a:blip r:embed="rId3"/>
          <a:stretch>
            <a:fillRect/>
          </a:stretch>
        </p:blipFill>
        <p:spPr>
          <a:xfrm>
            <a:off x="3690937" y="1228725"/>
            <a:ext cx="4810125" cy="4400550"/>
          </a:xfrm>
          <a:prstGeom prst="rect">
            <a:avLst/>
          </a:prstGeom>
        </p:spPr>
      </p:pic>
    </p:spTree>
    <p:extLst>
      <p:ext uri="{BB962C8B-B14F-4D97-AF65-F5344CB8AC3E}">
        <p14:creationId xmlns:p14="http://schemas.microsoft.com/office/powerpoint/2010/main" val="4037307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DDBC4A-9277-022D-3D17-C0696D6A5774}"/>
              </a:ext>
            </a:extLst>
          </p:cNvPr>
          <p:cNvPicPr>
            <a:picLocks noChangeAspect="1"/>
          </p:cNvPicPr>
          <p:nvPr/>
        </p:nvPicPr>
        <p:blipFill>
          <a:blip r:embed="rId2"/>
          <a:stretch>
            <a:fillRect/>
          </a:stretch>
        </p:blipFill>
        <p:spPr>
          <a:xfrm>
            <a:off x="7343974" y="0"/>
            <a:ext cx="4848026" cy="6858000"/>
          </a:xfrm>
          <a:prstGeom prst="rect">
            <a:avLst/>
          </a:prstGeom>
        </p:spPr>
      </p:pic>
      <p:pic>
        <p:nvPicPr>
          <p:cNvPr id="6" name="Picture 5">
            <a:extLst>
              <a:ext uri="{FF2B5EF4-FFF2-40B4-BE49-F238E27FC236}">
                <a16:creationId xmlns:a16="http://schemas.microsoft.com/office/drawing/2014/main" id="{75534F60-A98A-83EA-0D44-7610B9E3D7CE}"/>
              </a:ext>
            </a:extLst>
          </p:cNvPr>
          <p:cNvPicPr>
            <a:picLocks noChangeAspect="1"/>
          </p:cNvPicPr>
          <p:nvPr/>
        </p:nvPicPr>
        <p:blipFill>
          <a:blip r:embed="rId3"/>
          <a:stretch>
            <a:fillRect/>
          </a:stretch>
        </p:blipFill>
        <p:spPr>
          <a:xfrm>
            <a:off x="3657600" y="1800225"/>
            <a:ext cx="4876800" cy="3257550"/>
          </a:xfrm>
          <a:prstGeom prst="rect">
            <a:avLst/>
          </a:prstGeom>
        </p:spPr>
      </p:pic>
    </p:spTree>
    <p:extLst>
      <p:ext uri="{BB962C8B-B14F-4D97-AF65-F5344CB8AC3E}">
        <p14:creationId xmlns:p14="http://schemas.microsoft.com/office/powerpoint/2010/main" val="302842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6FB8F65F-B961-2E6B-47F6-8CF94BF2170A}"/>
              </a:ext>
            </a:extLst>
          </p:cNvPr>
          <p:cNvSpPr>
            <a:spLocks noGrp="1"/>
          </p:cNvSpPr>
          <p:nvPr>
            <p:ph type="title"/>
          </p:nvPr>
        </p:nvSpPr>
        <p:spPr>
          <a:xfrm>
            <a:off x="838200" y="669925"/>
            <a:ext cx="4508946" cy="1325563"/>
          </a:xfrm>
        </p:spPr>
        <p:txBody>
          <a:bodyPr anchor="b">
            <a:normAutofit/>
          </a:bodyPr>
          <a:lstStyle/>
          <a:p>
            <a:pPr algn="r"/>
            <a:r>
              <a:rPr lang="en-NZ" sz="2800">
                <a:solidFill>
                  <a:schemeClr val="bg1"/>
                </a:solidFill>
              </a:rPr>
              <a:t>Why is cognitive decline important and relevant to us?</a:t>
            </a: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07BAE5A9-5F81-AC10-BFCC-37D9459F1A52}"/>
              </a:ext>
            </a:extLst>
          </p:cNvPr>
          <p:cNvSpPr>
            <a:spLocks noGrp="1"/>
          </p:cNvSpPr>
          <p:nvPr>
            <p:ph idx="1"/>
          </p:nvPr>
        </p:nvSpPr>
        <p:spPr>
          <a:xfrm>
            <a:off x="1392667" y="2398956"/>
            <a:ext cx="9406666" cy="4212047"/>
          </a:xfrm>
        </p:spPr>
        <p:txBody>
          <a:bodyPr>
            <a:normAutofit/>
          </a:bodyPr>
          <a:lstStyle/>
          <a:p>
            <a:r>
              <a:rPr lang="en-US" sz="2000" dirty="0">
                <a:solidFill>
                  <a:schemeClr val="bg1"/>
                </a:solidFill>
              </a:rPr>
              <a:t>The big risk is not incapacitation but subtle cognitive decline</a:t>
            </a:r>
          </a:p>
          <a:p>
            <a:r>
              <a:rPr lang="en-US" sz="2000" dirty="0">
                <a:solidFill>
                  <a:schemeClr val="bg1"/>
                </a:solidFill>
              </a:rPr>
              <a:t>This is a topic under active discussion at EASA FAA and ICAO</a:t>
            </a:r>
          </a:p>
          <a:p>
            <a:r>
              <a:rPr lang="en-US" sz="2000" dirty="0">
                <a:solidFill>
                  <a:schemeClr val="bg1"/>
                </a:solidFill>
              </a:rPr>
              <a:t>Political/industrial considerations drove the "age 60" and then "age 65“ limits for commercial pilots</a:t>
            </a:r>
          </a:p>
          <a:p>
            <a:r>
              <a:rPr lang="en-US" sz="2000" dirty="0">
                <a:solidFill>
                  <a:schemeClr val="bg1"/>
                </a:solidFill>
              </a:rPr>
              <a:t>The medical is </a:t>
            </a:r>
            <a:r>
              <a:rPr lang="en-US" sz="2000" b="1" dirty="0">
                <a:solidFill>
                  <a:schemeClr val="bg1"/>
                </a:solidFill>
              </a:rPr>
              <a:t>not a good place </a:t>
            </a:r>
            <a:r>
              <a:rPr lang="en-US" sz="2000" dirty="0">
                <a:solidFill>
                  <a:schemeClr val="bg1"/>
                </a:solidFill>
              </a:rPr>
              <a:t>to detect subtle cognitive decline; flight instructors are far better placed to detect this in older pilots</a:t>
            </a:r>
          </a:p>
          <a:p>
            <a:r>
              <a:rPr lang="en-US" sz="2000" dirty="0">
                <a:solidFill>
                  <a:schemeClr val="bg1"/>
                </a:solidFill>
              </a:rPr>
              <a:t>Certainly, you can't rely on the pilot telling us, because they may have no insight into what's happening</a:t>
            </a:r>
          </a:p>
          <a:p>
            <a:r>
              <a:rPr lang="en-US" sz="2000" dirty="0">
                <a:solidFill>
                  <a:schemeClr val="bg1"/>
                </a:solidFill>
              </a:rPr>
              <a:t>Incapacitating conditions, SHOULD be declared but of course often won't be.</a:t>
            </a:r>
          </a:p>
          <a:p>
            <a:pPr marL="0" indent="0">
              <a:buNone/>
            </a:pPr>
            <a:endParaRPr lang="en-US" sz="1600" dirty="0">
              <a:solidFill>
                <a:schemeClr val="bg1"/>
              </a:solidFill>
            </a:endParaRPr>
          </a:p>
          <a:p>
            <a:pPr marL="0" indent="0">
              <a:buNone/>
            </a:pPr>
            <a:r>
              <a:rPr lang="en-US" sz="1600" i="1" dirty="0">
                <a:solidFill>
                  <a:schemeClr val="bg1"/>
                </a:solidFill>
                <a:effectLst/>
                <a:latin typeface="Arial" panose="020B0604020202020204" pitchFamily="34" charset="0"/>
                <a:cs typeface="Arial" panose="020B0604020202020204" pitchFamily="34" charset="0"/>
              </a:rPr>
              <a:t>Dave Powell</a:t>
            </a:r>
            <a:r>
              <a:rPr lang="en-US" sz="1600" i="1" dirty="0">
                <a:solidFill>
                  <a:schemeClr val="bg1"/>
                </a:solidFill>
                <a:latin typeface="Arial" panose="020B0604020202020204" pitchFamily="34" charset="0"/>
                <a:cs typeface="Arial" panose="020B0604020202020204" pitchFamily="34" charset="0"/>
              </a:rPr>
              <a:t> </a:t>
            </a:r>
            <a:r>
              <a:rPr lang="en-US" sz="1600" i="1" dirty="0">
                <a:solidFill>
                  <a:schemeClr val="bg1"/>
                </a:solidFill>
                <a:effectLst/>
                <a:latin typeface="Arial" panose="020B0604020202020204" pitchFamily="34" charset="0"/>
                <a:cs typeface="Arial" panose="020B0604020202020204" pitchFamily="34" charset="0"/>
              </a:rPr>
              <a:t>is a medical doctor, trained as an anaesthetist and then moved in aviation medicine where he is a well-respected global figure and advisor to IATA.</a:t>
            </a:r>
            <a:r>
              <a:rPr lang="en-US" sz="1600" i="1" dirty="0">
                <a:solidFill>
                  <a:schemeClr val="bg1"/>
                </a:solidFill>
                <a:latin typeface="Arial" panose="020B0604020202020204" pitchFamily="34" charset="0"/>
                <a:cs typeface="Arial" panose="020B0604020202020204" pitchFamily="34" charset="0"/>
              </a:rPr>
              <a:t>  </a:t>
            </a:r>
            <a:r>
              <a:rPr lang="en-US" sz="1600" i="1" dirty="0">
                <a:solidFill>
                  <a:schemeClr val="bg1"/>
                </a:solidFill>
                <a:effectLst/>
                <a:latin typeface="Arial" panose="020B0604020202020204" pitchFamily="34" charset="0"/>
                <a:cs typeface="Arial" panose="020B0604020202020204" pitchFamily="34" charset="0"/>
              </a:rPr>
              <a:t>He is also a PPL and routinely flies.</a:t>
            </a:r>
            <a:endParaRPr lang="en-US" sz="1600" i="1" dirty="0">
              <a:solidFill>
                <a:schemeClr val="bg1"/>
              </a:solidFill>
              <a:latin typeface="Arial" panose="020B0604020202020204" pitchFamily="34" charset="0"/>
              <a:cs typeface="Arial" panose="020B0604020202020204" pitchFamily="34" charset="0"/>
            </a:endParaRPr>
          </a:p>
          <a:p>
            <a:pPr marL="0" indent="0">
              <a:buNone/>
            </a:pPr>
            <a:endParaRPr lang="en-NZ" sz="1600" dirty="0">
              <a:solidFill>
                <a:schemeClr val="bg1"/>
              </a:solidFill>
            </a:endParaRPr>
          </a:p>
        </p:txBody>
      </p:sp>
      <p:sp>
        <p:nvSpPr>
          <p:cNvPr id="14" name="Rectangle 13">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8375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48C97BBF-7082-5463-FC71-B23E0DC2D9FF}"/>
              </a:ext>
            </a:extLst>
          </p:cNvPr>
          <p:cNvSpPr>
            <a:spLocks noGrp="1"/>
          </p:cNvSpPr>
          <p:nvPr>
            <p:ph type="title"/>
          </p:nvPr>
        </p:nvSpPr>
        <p:spPr>
          <a:xfrm>
            <a:off x="838200" y="669925"/>
            <a:ext cx="4508946" cy="1325563"/>
          </a:xfrm>
        </p:spPr>
        <p:txBody>
          <a:bodyPr anchor="b">
            <a:normAutofit/>
          </a:bodyPr>
          <a:lstStyle/>
          <a:p>
            <a:pPr algn="r"/>
            <a:r>
              <a:rPr lang="en-NZ" sz="2800" dirty="0">
                <a:solidFill>
                  <a:schemeClr val="bg1"/>
                </a:solidFill>
              </a:rPr>
              <a:t>Why is cognitive decline important and relevant to us?</a:t>
            </a: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76F93507-E26E-EB66-520A-9FEB42D64C62}"/>
              </a:ext>
            </a:extLst>
          </p:cNvPr>
          <p:cNvSpPr>
            <a:spLocks noGrp="1"/>
          </p:cNvSpPr>
          <p:nvPr>
            <p:ph idx="1"/>
          </p:nvPr>
        </p:nvSpPr>
        <p:spPr>
          <a:xfrm>
            <a:off x="1392667" y="2398956"/>
            <a:ext cx="9406666" cy="3917759"/>
          </a:xfrm>
        </p:spPr>
        <p:txBody>
          <a:bodyPr>
            <a:normAutofit/>
          </a:bodyPr>
          <a:lstStyle/>
          <a:p>
            <a:pPr marL="0" indent="0">
              <a:buNone/>
            </a:pPr>
            <a:r>
              <a:rPr lang="en-US" b="0" i="0" u="none" strike="noStrike" baseline="0" dirty="0">
                <a:solidFill>
                  <a:schemeClr val="bg1"/>
                </a:solidFill>
              </a:rPr>
              <a:t>According to our hypotheses and other authors (Li et al., 2002; </a:t>
            </a:r>
            <a:r>
              <a:rPr lang="en-US" b="0" i="0" u="none" strike="noStrike" baseline="0" dirty="0" err="1">
                <a:solidFill>
                  <a:schemeClr val="bg1"/>
                </a:solidFill>
              </a:rPr>
              <a:t>Rebok</a:t>
            </a:r>
            <a:r>
              <a:rPr lang="en-US" dirty="0">
                <a:solidFill>
                  <a:schemeClr val="bg1"/>
                </a:solidFill>
              </a:rPr>
              <a:t> </a:t>
            </a:r>
            <a:r>
              <a:rPr lang="en-US" b="0" i="0" u="none" strike="noStrike" baseline="0" dirty="0">
                <a:solidFill>
                  <a:schemeClr val="bg1"/>
                </a:solidFill>
              </a:rPr>
              <a:t>et al., 2009), analysis that controlled for cognitive effects showed that chronological age per se was not a relevant variable to predict piloting performance. Schroeder et al. (2000) has pointed out the necessity to use neuropsychological tests rather than relying on age.</a:t>
            </a:r>
          </a:p>
          <a:p>
            <a:pPr marL="0" indent="0">
              <a:buNone/>
            </a:pPr>
            <a:endParaRPr lang="en-US" sz="2000" dirty="0">
              <a:solidFill>
                <a:schemeClr val="bg1"/>
              </a:solidFill>
              <a:latin typeface="Times-Roman"/>
            </a:endParaRPr>
          </a:p>
          <a:p>
            <a:pPr marL="0" indent="0">
              <a:buNone/>
            </a:pPr>
            <a:r>
              <a:rPr lang="en-NZ" sz="2000" i="1" dirty="0" err="1">
                <a:solidFill>
                  <a:schemeClr val="bg1"/>
                </a:solidFill>
                <a:latin typeface="Arial" panose="020B0604020202020204" pitchFamily="34" charset="0"/>
                <a:cs typeface="Arial" panose="020B0604020202020204" pitchFamily="34" charset="0"/>
              </a:rPr>
              <a:t>Mickaël</a:t>
            </a:r>
            <a:r>
              <a:rPr lang="en-NZ" sz="2000" i="1" dirty="0">
                <a:solidFill>
                  <a:schemeClr val="bg1"/>
                </a:solidFill>
                <a:latin typeface="Arial" panose="020B0604020202020204" pitchFamily="34" charset="0"/>
                <a:cs typeface="Arial" panose="020B0604020202020204" pitchFamily="34" charset="0"/>
              </a:rPr>
              <a:t> Causse, Frédéric </a:t>
            </a:r>
            <a:r>
              <a:rPr lang="en-NZ" sz="2000" i="1" dirty="0" err="1">
                <a:solidFill>
                  <a:schemeClr val="bg1"/>
                </a:solidFill>
                <a:latin typeface="Arial" panose="020B0604020202020204" pitchFamily="34" charset="0"/>
                <a:cs typeface="Arial" panose="020B0604020202020204" pitchFamily="34" charset="0"/>
              </a:rPr>
              <a:t>Dehais</a:t>
            </a:r>
            <a:r>
              <a:rPr lang="en-NZ" sz="2000" i="1" dirty="0">
                <a:solidFill>
                  <a:schemeClr val="bg1"/>
                </a:solidFill>
                <a:latin typeface="Arial" panose="020B0604020202020204" pitchFamily="34" charset="0"/>
                <a:cs typeface="Arial" panose="020B0604020202020204" pitchFamily="34" charset="0"/>
              </a:rPr>
              <a:t>, </a:t>
            </a:r>
            <a:r>
              <a:rPr lang="en-NZ" sz="2000" i="1" dirty="0" err="1">
                <a:solidFill>
                  <a:schemeClr val="bg1"/>
                </a:solidFill>
                <a:latin typeface="Arial" panose="020B0604020202020204" pitchFamily="34" charset="0"/>
                <a:cs typeface="Arial" panose="020B0604020202020204" pitchFamily="34" charset="0"/>
              </a:rPr>
              <a:t>Mahé</a:t>
            </a:r>
            <a:r>
              <a:rPr lang="en-NZ" sz="2000" i="1" dirty="0">
                <a:solidFill>
                  <a:schemeClr val="bg1"/>
                </a:solidFill>
                <a:latin typeface="Arial" panose="020B0604020202020204" pitchFamily="34" charset="0"/>
                <a:cs typeface="Arial" panose="020B0604020202020204" pitchFamily="34" charset="0"/>
              </a:rPr>
              <a:t> </a:t>
            </a:r>
            <a:r>
              <a:rPr lang="en-NZ" sz="2000" i="1" dirty="0" err="1">
                <a:solidFill>
                  <a:schemeClr val="bg1"/>
                </a:solidFill>
                <a:latin typeface="Arial" panose="020B0604020202020204" pitchFamily="34" charset="0"/>
                <a:cs typeface="Arial" panose="020B0604020202020204" pitchFamily="34" charset="0"/>
              </a:rPr>
              <a:t>Arexis</a:t>
            </a:r>
            <a:r>
              <a:rPr lang="en-NZ" sz="2000" i="1" dirty="0">
                <a:solidFill>
                  <a:schemeClr val="bg1"/>
                </a:solidFill>
                <a:latin typeface="Arial" panose="020B0604020202020204" pitchFamily="34" charset="0"/>
                <a:cs typeface="Arial" panose="020B0604020202020204" pitchFamily="34" charset="0"/>
              </a:rPr>
              <a:t> &amp; Josette Pastor (2011): Cognitive </a:t>
            </a:r>
            <a:r>
              <a:rPr lang="en-US" sz="2000" i="1" dirty="0">
                <a:solidFill>
                  <a:schemeClr val="bg1"/>
                </a:solidFill>
                <a:latin typeface="Arial" panose="020B0604020202020204" pitchFamily="34" charset="0"/>
                <a:cs typeface="Arial" panose="020B0604020202020204" pitchFamily="34" charset="0"/>
              </a:rPr>
              <a:t>aging and flight performances in general aviation pilots, Aging, Neuropsychology, and Cognition, </a:t>
            </a:r>
            <a:r>
              <a:rPr lang="en-NZ" sz="2000" i="1" dirty="0">
                <a:solidFill>
                  <a:schemeClr val="bg1"/>
                </a:solidFill>
                <a:latin typeface="Arial" panose="020B0604020202020204" pitchFamily="34" charset="0"/>
                <a:cs typeface="Arial" panose="020B0604020202020204" pitchFamily="34" charset="0"/>
              </a:rPr>
              <a:t>DOI:10.1080/13825585.2011.586018</a:t>
            </a:r>
          </a:p>
        </p:txBody>
      </p:sp>
      <p:sp>
        <p:nvSpPr>
          <p:cNvPr id="14" name="Rectangle 13">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331371"/>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A5A60CE2-E79B-02F9-C9E8-70F8587EE84B}"/>
              </a:ext>
            </a:extLst>
          </p:cNvPr>
          <p:cNvSpPr>
            <a:spLocks noGrp="1"/>
          </p:cNvSpPr>
          <p:nvPr>
            <p:ph type="title"/>
          </p:nvPr>
        </p:nvSpPr>
        <p:spPr>
          <a:xfrm>
            <a:off x="838200" y="669925"/>
            <a:ext cx="4508946" cy="1325563"/>
          </a:xfrm>
        </p:spPr>
        <p:txBody>
          <a:bodyPr anchor="b">
            <a:normAutofit/>
          </a:bodyPr>
          <a:lstStyle/>
          <a:p>
            <a:pPr algn="r"/>
            <a:r>
              <a:rPr lang="en-NZ" sz="2800">
                <a:solidFill>
                  <a:schemeClr val="bg1"/>
                </a:solidFill>
              </a:rPr>
              <a:t>Why is cognitive decline important and relevant to us?</a:t>
            </a: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9D617A5-9273-DED4-21A8-BCE3BCAC9BA0}"/>
              </a:ext>
            </a:extLst>
          </p:cNvPr>
          <p:cNvSpPr>
            <a:spLocks noGrp="1"/>
          </p:cNvSpPr>
          <p:nvPr>
            <p:ph idx="1"/>
          </p:nvPr>
        </p:nvSpPr>
        <p:spPr>
          <a:xfrm>
            <a:off x="1392667" y="2228194"/>
            <a:ext cx="9406666" cy="4414344"/>
          </a:xfrm>
        </p:spPr>
        <p:txBody>
          <a:bodyPr>
            <a:normAutofit lnSpcReduction="10000"/>
          </a:bodyPr>
          <a:lstStyle/>
          <a:p>
            <a:pPr marL="0" indent="0">
              <a:buNone/>
            </a:pPr>
            <a:r>
              <a:rPr lang="en-US" sz="2000" b="0" i="0" u="none" strike="noStrike" baseline="0" dirty="0">
                <a:solidFill>
                  <a:schemeClr val="bg1"/>
                </a:solidFill>
              </a:rPr>
              <a:t>“The psychological literature shows definite age-related changes in certain cognitive functions that have been identified to be essential for flight performance (e.g., </a:t>
            </a:r>
          </a:p>
          <a:p>
            <a:pPr lvl="1"/>
            <a:r>
              <a:rPr lang="en-US" sz="2000" b="0" i="0" u="none" strike="noStrike" baseline="0" dirty="0">
                <a:solidFill>
                  <a:schemeClr val="bg1"/>
                </a:solidFill>
              </a:rPr>
              <a:t>perceptual processing, </a:t>
            </a:r>
          </a:p>
          <a:p>
            <a:pPr lvl="1"/>
            <a:r>
              <a:rPr lang="en-US" sz="2000" b="0" i="0" u="none" strike="noStrike" baseline="0" dirty="0">
                <a:solidFill>
                  <a:schemeClr val="bg1"/>
                </a:solidFill>
              </a:rPr>
              <a:t>certain aspects of memory performance , and </a:t>
            </a:r>
          </a:p>
          <a:p>
            <a:pPr lvl="1"/>
            <a:r>
              <a:rPr lang="en-US" sz="2000" b="0" i="0" u="none" strike="noStrike" baseline="0" dirty="0">
                <a:solidFill>
                  <a:schemeClr val="bg1"/>
                </a:solidFill>
              </a:rPr>
              <a:t>certain psychomotor control). </a:t>
            </a:r>
          </a:p>
          <a:p>
            <a:pPr marL="0" indent="0">
              <a:buNone/>
            </a:pPr>
            <a:r>
              <a:rPr lang="en-US" sz="2000" b="0" i="0" u="none" strike="noStrike" baseline="0" dirty="0">
                <a:solidFill>
                  <a:schemeClr val="bg1"/>
                </a:solidFill>
              </a:rPr>
              <a:t>The cognitive functions that do not yet exhibit clear effects of age tend to be the more complex ones that involve several stages of information processing such as problem solving, decision making, and time-sharing: </a:t>
            </a:r>
          </a:p>
          <a:p>
            <a:pPr lvl="1"/>
            <a:r>
              <a:rPr lang="en-US" sz="2000" b="0" i="0" u="none" strike="noStrike" baseline="0" dirty="0">
                <a:solidFill>
                  <a:schemeClr val="bg1"/>
                </a:solidFill>
              </a:rPr>
              <a:t>the more complex the performance, the larger the age effect tends to be.</a:t>
            </a:r>
          </a:p>
          <a:p>
            <a:pPr lvl="1"/>
            <a:r>
              <a:rPr lang="en-US" sz="2000" b="0" i="0" u="none" strike="noStrike" baseline="0" dirty="0">
                <a:solidFill>
                  <a:schemeClr val="bg1"/>
                </a:solidFill>
              </a:rPr>
              <a:t>complex performance developed through extensive training is found to be more resistant to negative age </a:t>
            </a:r>
            <a:r>
              <a:rPr lang="en-NZ" sz="2000" b="0" i="0" u="none" strike="noStrike" baseline="0" dirty="0">
                <a:solidFill>
                  <a:schemeClr val="bg1"/>
                </a:solidFill>
              </a:rPr>
              <a:t>effects.”</a:t>
            </a:r>
          </a:p>
          <a:p>
            <a:pPr marL="0" indent="0">
              <a:buNone/>
            </a:pPr>
            <a:r>
              <a:rPr lang="en-US" sz="1400" i="1" dirty="0">
                <a:solidFill>
                  <a:schemeClr val="bg1"/>
                </a:solidFill>
                <a:latin typeface="Arial" panose="020B0604020202020204" pitchFamily="34" charset="0"/>
                <a:cs typeface="Arial" panose="020B0604020202020204" pitchFamily="34" charset="0"/>
              </a:rPr>
              <a:t>Tsang, Pamela S. Age and pilot performance. In Aviation Training: Learners, Instruction and Organization, edited by Ross A. Telfer and Phillip J. Moore. </a:t>
            </a:r>
            <a:r>
              <a:rPr lang="en-US" sz="1400" i="1" dirty="0" err="1">
                <a:solidFill>
                  <a:schemeClr val="bg1"/>
                </a:solidFill>
                <a:latin typeface="Arial" panose="020B0604020202020204" pitchFamily="34" charset="0"/>
                <a:cs typeface="Arial" panose="020B0604020202020204" pitchFamily="34" charset="0"/>
              </a:rPr>
              <a:t>Aldershot</a:t>
            </a:r>
            <a:r>
              <a:rPr lang="en-US" sz="1400" i="1" dirty="0">
                <a:solidFill>
                  <a:schemeClr val="bg1"/>
                </a:solidFill>
                <a:latin typeface="Arial" panose="020B0604020202020204" pitchFamily="34" charset="0"/>
                <a:cs typeface="Arial" panose="020B0604020202020204" pitchFamily="34" charset="0"/>
              </a:rPr>
              <a:t>: Avebury Aviation, </a:t>
            </a:r>
            <a:r>
              <a:rPr lang="en-NZ" sz="1400" i="1" dirty="0">
                <a:solidFill>
                  <a:schemeClr val="bg1"/>
                </a:solidFill>
                <a:latin typeface="Arial" panose="020B0604020202020204" pitchFamily="34" charset="0"/>
                <a:cs typeface="Arial" panose="020B0604020202020204" pitchFamily="34" charset="0"/>
              </a:rPr>
              <a:t>1997. Pages 21-39.</a:t>
            </a:r>
          </a:p>
          <a:p>
            <a:pPr marL="0" indent="0">
              <a:buNone/>
            </a:pPr>
            <a:r>
              <a:rPr lang="en-NZ" sz="1400" i="1" dirty="0">
                <a:solidFill>
                  <a:schemeClr val="bg1"/>
                </a:solidFill>
                <a:latin typeface="Arial" panose="020B0604020202020204" pitchFamily="34" charset="0"/>
                <a:cs typeface="Arial" panose="020B0604020202020204" pitchFamily="34" charset="0"/>
              </a:rPr>
              <a:t>Quoted in AGING AND THE GENERAL AVIATION PILOT, Research And Recommendations, AIR SAFETY INSTITUTE, </a:t>
            </a:r>
            <a:r>
              <a:rPr lang="en-US" sz="1400" i="1" dirty="0">
                <a:solidFill>
                  <a:schemeClr val="bg1"/>
                </a:solidFill>
                <a:latin typeface="Arial" panose="020B0604020202020204" pitchFamily="34" charset="0"/>
                <a:cs typeface="Arial" panose="020B0604020202020204" pitchFamily="34" charset="0"/>
              </a:rPr>
              <a:t>A DIVISION OF THE AOPA FOUNDATION, </a:t>
            </a:r>
            <a:r>
              <a:rPr lang="en-NZ" sz="1400" i="1" dirty="0">
                <a:solidFill>
                  <a:schemeClr val="bg1"/>
                </a:solidFill>
                <a:latin typeface="Arial" panose="020B0604020202020204" pitchFamily="34" charset="0"/>
                <a:cs typeface="Arial" panose="020B0604020202020204" pitchFamily="34" charset="0"/>
              </a:rPr>
              <a:t>421 AVIATION WAY, FREDERICK, MD 2170.</a:t>
            </a:r>
          </a:p>
        </p:txBody>
      </p:sp>
      <p:sp>
        <p:nvSpPr>
          <p:cNvPr id="14" name="Rectangle 13">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688748"/>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1DA7A7-A32B-793D-683B-4A1F0D669D1D}"/>
              </a:ext>
            </a:extLst>
          </p:cNvPr>
          <p:cNvPicPr>
            <a:picLocks noChangeAspect="1"/>
          </p:cNvPicPr>
          <p:nvPr/>
        </p:nvPicPr>
        <p:blipFill>
          <a:blip r:embed="rId4"/>
          <a:stretch>
            <a:fillRect/>
          </a:stretch>
        </p:blipFill>
        <p:spPr>
          <a:xfrm>
            <a:off x="0" y="0"/>
            <a:ext cx="12172950" cy="6353175"/>
          </a:xfrm>
          <a:prstGeom prst="rect">
            <a:avLst/>
          </a:prstGeom>
        </p:spPr>
      </p:pic>
      <p:sp>
        <p:nvSpPr>
          <p:cNvPr id="7" name="Rectangle 3">
            <a:extLst>
              <a:ext uri="{FF2B5EF4-FFF2-40B4-BE49-F238E27FC236}">
                <a16:creationId xmlns:a16="http://schemas.microsoft.com/office/drawing/2014/main" id="{4274204B-7185-FBFA-E48F-5C16EDD50082}"/>
              </a:ext>
            </a:extLst>
          </p:cNvPr>
          <p:cNvSpPr>
            <a:spLocks noChangeArrowheads="1"/>
          </p:cNvSpPr>
          <p:nvPr/>
        </p:nvSpPr>
        <p:spPr bwMode="auto">
          <a:xfrm>
            <a:off x="101600" y="6156996"/>
            <a:ext cx="10424329" cy="77855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eaLnBrk="1" fontAlgn="base" hangingPunct="1">
              <a:lnSpc>
                <a:spcPct val="80000"/>
              </a:lnSpc>
              <a:spcBef>
                <a:spcPts val="1000"/>
              </a:spcBef>
              <a:spcAft>
                <a:spcPct val="0"/>
              </a:spcAft>
              <a:buClrTx/>
              <a:buSzTx/>
              <a:tabLst/>
            </a:pPr>
            <a:r>
              <a:rPr kumimoji="0" lang="en-US" altLang="en-US" sz="1700" b="0" i="0" u="none" strike="noStrike" cap="none" normalizeH="0" baseline="0" dirty="0">
                <a:ln>
                  <a:noFill/>
                </a:ln>
                <a:solidFill>
                  <a:srgbClr val="000000"/>
                </a:solidFill>
                <a:effectLst/>
                <a:latin typeface="Cambria" panose="02040503050406030204" pitchFamily="18" charset="0"/>
              </a:rPr>
              <a:t>I</a:t>
            </a:r>
            <a:r>
              <a:rPr lang="en-US" altLang="en-US" sz="1500" i="1" dirty="0">
                <a:solidFill>
                  <a:srgbClr val="1F4E79"/>
                </a:solidFill>
                <a:cs typeface="Arial" panose="020B0604020202020204" pitchFamily="34" charset="0"/>
              </a:rPr>
              <a:t>nfluences of age, mental workload, and flight experience on cognitive performance and prefrontal activity in private pilots: </a:t>
            </a:r>
            <a:br>
              <a:rPr lang="en-US" altLang="en-US" sz="1500" i="1" dirty="0">
                <a:solidFill>
                  <a:srgbClr val="1F4E79"/>
                </a:solidFill>
                <a:cs typeface="Arial" panose="020B0604020202020204" pitchFamily="34" charset="0"/>
              </a:rPr>
            </a:br>
            <a:r>
              <a:rPr lang="en-US" altLang="en-US" sz="1500" i="1" dirty="0">
                <a:solidFill>
                  <a:srgbClr val="1F4E79"/>
                </a:solidFill>
                <a:cs typeface="Arial" panose="020B0604020202020204" pitchFamily="34" charset="0"/>
              </a:rPr>
              <a:t>a </a:t>
            </a:r>
            <a:r>
              <a:rPr lang="en-US" altLang="en-US" sz="1500" i="1" dirty="0" err="1">
                <a:solidFill>
                  <a:srgbClr val="1F4E79"/>
                </a:solidFill>
                <a:cs typeface="Arial" panose="020B0604020202020204" pitchFamily="34" charset="0"/>
              </a:rPr>
              <a:t>fNIRS</a:t>
            </a:r>
            <a:r>
              <a:rPr lang="en-US" altLang="en-US" sz="1500" i="1" dirty="0">
                <a:solidFill>
                  <a:srgbClr val="1F4E79"/>
                </a:solidFill>
                <a:cs typeface="Arial" panose="020B0604020202020204" pitchFamily="34" charset="0"/>
              </a:rPr>
              <a:t> study  </a:t>
            </a:r>
            <a:r>
              <a:rPr lang="en-US" altLang="en-US" sz="1500" i="1" dirty="0" err="1">
                <a:solidFill>
                  <a:srgbClr val="1F4E79"/>
                </a:solidFill>
                <a:cs typeface="Arial" panose="020B0604020202020204" pitchFamily="34" charset="0"/>
                <a:hlinkClick r:id="rId5">
                  <a:extLst>
                    <a:ext uri="{A12FA001-AC4F-418D-AE19-62706E023703}">
                      <ahyp:hlinkClr xmlns:ahyp="http://schemas.microsoft.com/office/drawing/2018/hyperlinkcolor" val="tx"/>
                    </a:ext>
                  </a:extLst>
                </a:hlinkClick>
              </a:rPr>
              <a:t>Mickaël</a:t>
            </a:r>
            <a:r>
              <a:rPr lang="en-US" altLang="en-US" sz="1500" i="1" dirty="0">
                <a:solidFill>
                  <a:srgbClr val="1F4E79"/>
                </a:solidFill>
                <a:cs typeface="Arial" panose="020B0604020202020204" pitchFamily="34" charset="0"/>
                <a:hlinkClick r:id="rId5">
                  <a:extLst>
                    <a:ext uri="{A12FA001-AC4F-418D-AE19-62706E023703}">
                      <ahyp:hlinkClr xmlns:ahyp="http://schemas.microsoft.com/office/drawing/2018/hyperlinkcolor" val="tx"/>
                    </a:ext>
                  </a:extLst>
                </a:hlinkClick>
              </a:rPr>
              <a:t> Causse</a:t>
            </a:r>
            <a:r>
              <a:rPr lang="en-US" altLang="en-US" sz="1500" i="1" dirty="0">
                <a:solidFill>
                  <a:srgbClr val="1F4E79"/>
                </a:solidFill>
                <a:cs typeface="Arial" panose="020B0604020202020204" pitchFamily="34" charset="0"/>
              </a:rPr>
              <a:t>,        1 </a:t>
            </a:r>
            <a:r>
              <a:rPr lang="en-US" altLang="en-US" sz="1500" i="1" dirty="0" err="1">
                <a:solidFill>
                  <a:srgbClr val="1F4E79"/>
                </a:solidFill>
                <a:cs typeface="Arial" panose="020B0604020202020204" pitchFamily="34" charset="0"/>
                <a:hlinkClick r:id="rId6">
                  <a:extLst>
                    <a:ext uri="{A12FA001-AC4F-418D-AE19-62706E023703}">
                      <ahyp:hlinkClr xmlns:ahyp="http://schemas.microsoft.com/office/drawing/2018/hyperlinkcolor" val="tx"/>
                    </a:ext>
                  </a:extLst>
                </a:hlinkClick>
              </a:rPr>
              <a:t>Zarrin</a:t>
            </a:r>
            <a:r>
              <a:rPr lang="en-US" altLang="en-US" sz="1500" i="1" dirty="0">
                <a:solidFill>
                  <a:srgbClr val="1F4E79"/>
                </a:solidFill>
                <a:cs typeface="Arial" panose="020B0604020202020204" pitchFamily="34" charset="0"/>
                <a:hlinkClick r:id="rId6">
                  <a:extLst>
                    <a:ext uri="{A12FA001-AC4F-418D-AE19-62706E023703}">
                      <ahyp:hlinkClr xmlns:ahyp="http://schemas.microsoft.com/office/drawing/2018/hyperlinkcolor" val="tx"/>
                    </a:ext>
                  </a:extLst>
                </a:hlinkClick>
              </a:rPr>
              <a:t> K. Chua</a:t>
            </a:r>
            <a:r>
              <a:rPr lang="en-US" altLang="en-US" sz="1500" i="1" dirty="0">
                <a:solidFill>
                  <a:srgbClr val="1F4E79"/>
                </a:solidFill>
                <a:cs typeface="Arial" panose="020B0604020202020204" pitchFamily="34" charset="0"/>
              </a:rPr>
              <a:t>,1 and </a:t>
            </a:r>
            <a:r>
              <a:rPr lang="en-US" altLang="en-US" sz="1500" i="1" dirty="0">
                <a:solidFill>
                  <a:srgbClr val="1F4E79"/>
                </a:solidFill>
                <a:cs typeface="Arial" panose="020B0604020202020204" pitchFamily="34" charset="0"/>
                <a:hlinkClick r:id="rId7">
                  <a:extLst>
                    <a:ext uri="{A12FA001-AC4F-418D-AE19-62706E023703}">
                      <ahyp:hlinkClr xmlns:ahyp="http://schemas.microsoft.com/office/drawing/2018/hyperlinkcolor" val="tx"/>
                    </a:ext>
                  </a:extLst>
                </a:hlinkClick>
              </a:rPr>
              <a:t>Florence Rémy</a:t>
            </a:r>
            <a:r>
              <a:rPr lang="en-US" altLang="en-US" sz="1500" i="1" dirty="0">
                <a:solidFill>
                  <a:srgbClr val="1F4E79"/>
                </a:solidFill>
                <a:cs typeface="Arial" panose="020B0604020202020204" pitchFamily="34" charset="0"/>
              </a:rPr>
              <a:t>2,3 , PubMed Central.</a:t>
            </a:r>
          </a:p>
        </p:txBody>
      </p:sp>
      <p:pic>
        <p:nvPicPr>
          <p:cNvPr id="2052" name="Picture 4" descr="corresponding author">
            <a:extLst>
              <a:ext uri="{FF2B5EF4-FFF2-40B4-BE49-F238E27FC236}">
                <a16:creationId xmlns:a16="http://schemas.microsoft.com/office/drawing/2014/main" id="{74F87841-2B9A-1C15-9867-1760D8EDD88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7300" y="6419273"/>
            <a:ext cx="66675" cy="8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199856"/>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0AFA1-A199-B5D8-0FDA-3D7F88619C86}"/>
              </a:ext>
            </a:extLst>
          </p:cNvPr>
          <p:cNvPicPr>
            <a:picLocks noChangeAspect="1"/>
          </p:cNvPicPr>
          <p:nvPr/>
        </p:nvPicPr>
        <p:blipFill>
          <a:blip r:embed="rId3"/>
          <a:stretch>
            <a:fillRect/>
          </a:stretch>
        </p:blipFill>
        <p:spPr>
          <a:xfrm>
            <a:off x="1922916" y="643466"/>
            <a:ext cx="8346168" cy="5571067"/>
          </a:xfrm>
          <a:prstGeom prst="rect">
            <a:avLst/>
          </a:prstGeom>
        </p:spPr>
      </p:pic>
      <p:pic>
        <p:nvPicPr>
          <p:cNvPr id="5" name="Picture 4">
            <a:extLst>
              <a:ext uri="{FF2B5EF4-FFF2-40B4-BE49-F238E27FC236}">
                <a16:creationId xmlns:a16="http://schemas.microsoft.com/office/drawing/2014/main" id="{F15A5484-95FD-757B-86C7-37786FD10228}"/>
              </a:ext>
            </a:extLst>
          </p:cNvPr>
          <p:cNvPicPr>
            <a:picLocks noChangeAspect="1"/>
          </p:cNvPicPr>
          <p:nvPr/>
        </p:nvPicPr>
        <p:blipFill>
          <a:blip r:embed="rId3"/>
          <a:stretch>
            <a:fillRect/>
          </a:stretch>
        </p:blipFill>
        <p:spPr>
          <a:xfrm>
            <a:off x="962621" y="0"/>
            <a:ext cx="10266758" cy="6858000"/>
          </a:xfrm>
          <a:prstGeom prst="rect">
            <a:avLst/>
          </a:prstGeom>
        </p:spPr>
      </p:pic>
    </p:spTree>
    <p:extLst>
      <p:ext uri="{BB962C8B-B14F-4D97-AF65-F5344CB8AC3E}">
        <p14:creationId xmlns:p14="http://schemas.microsoft.com/office/powerpoint/2010/main" val="3026185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F18414D-1626-4996-AACB-23D3DE45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C8EE8C79-F581-3EB5-CECA-A0D50C26B7CA}"/>
              </a:ext>
            </a:extLst>
          </p:cNvPr>
          <p:cNvSpPr>
            <a:spLocks noGrp="1"/>
          </p:cNvSpPr>
          <p:nvPr>
            <p:ph type="title"/>
          </p:nvPr>
        </p:nvSpPr>
        <p:spPr>
          <a:xfrm>
            <a:off x="1929283" y="707132"/>
            <a:ext cx="5469129" cy="2387600"/>
          </a:xfrm>
        </p:spPr>
        <p:txBody>
          <a:bodyPr vert="horz" lIns="91440" tIns="45720" rIns="91440" bIns="45720" rtlCol="0" anchor="b">
            <a:normAutofit/>
          </a:bodyPr>
          <a:lstStyle/>
          <a:p>
            <a:r>
              <a:rPr lang="en-US" sz="4100" kern="1200">
                <a:solidFill>
                  <a:schemeClr val="bg1"/>
                </a:solidFill>
                <a:latin typeface="+mj-lt"/>
                <a:ea typeface="+mj-ea"/>
                <a:cs typeface="+mj-cs"/>
              </a:rPr>
              <a:t>What cognitive functions are exercised when flying?</a:t>
            </a:r>
            <a:br>
              <a:rPr lang="en-US" sz="4100" kern="1200">
                <a:solidFill>
                  <a:schemeClr val="bg1"/>
                </a:solidFill>
                <a:latin typeface="+mj-lt"/>
                <a:ea typeface="+mj-ea"/>
                <a:cs typeface="+mj-cs"/>
              </a:rPr>
            </a:br>
            <a:endParaRPr lang="en-US" sz="4100" kern="1200">
              <a:solidFill>
                <a:schemeClr val="bg1"/>
              </a:solidFill>
              <a:latin typeface="+mj-lt"/>
              <a:ea typeface="+mj-ea"/>
              <a:cs typeface="+mj-cs"/>
            </a:endParaRPr>
          </a:p>
        </p:txBody>
      </p:sp>
      <p:sp>
        <p:nvSpPr>
          <p:cNvPr id="3" name="Text Placeholder 2">
            <a:extLst>
              <a:ext uri="{FF2B5EF4-FFF2-40B4-BE49-F238E27FC236}">
                <a16:creationId xmlns:a16="http://schemas.microsoft.com/office/drawing/2014/main" id="{12D81735-8B29-775B-2228-97A56F9E1BEB}"/>
              </a:ext>
            </a:extLst>
          </p:cNvPr>
          <p:cNvSpPr>
            <a:spLocks noGrp="1"/>
          </p:cNvSpPr>
          <p:nvPr>
            <p:ph type="body" idx="1"/>
          </p:nvPr>
        </p:nvSpPr>
        <p:spPr>
          <a:xfrm>
            <a:off x="1929283" y="3494783"/>
            <a:ext cx="9621586" cy="2201159"/>
          </a:xfrm>
        </p:spPr>
        <p:txBody>
          <a:bodyPr vert="horz" lIns="91440" tIns="45720" rIns="91440" bIns="45720" rtlCol="0">
            <a:normAutofit/>
          </a:bodyPr>
          <a:lstStyle/>
          <a:p>
            <a:r>
              <a:rPr lang="en-US" sz="2800" kern="1200" dirty="0">
                <a:solidFill>
                  <a:schemeClr val="bg1"/>
                </a:solidFill>
                <a:latin typeface="+mn-lt"/>
                <a:ea typeface="+mn-ea"/>
                <a:cs typeface="+mn-cs"/>
              </a:rPr>
              <a:t>Aviate – Navigate - Communicate</a:t>
            </a:r>
          </a:p>
        </p:txBody>
      </p:sp>
      <p:sp>
        <p:nvSpPr>
          <p:cNvPr id="21" name="Rectangle 20">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29284" y="3209925"/>
            <a:ext cx="102627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09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A32CF34-9F50-B045-585D-8B8B0E98D47F}"/>
              </a:ext>
            </a:extLst>
          </p:cNvPr>
          <p:cNvSpPr>
            <a:spLocks noGrp="1"/>
          </p:cNvSpPr>
          <p:nvPr>
            <p:ph type="ctrTitle"/>
          </p:nvPr>
        </p:nvSpPr>
        <p:spPr>
          <a:xfrm>
            <a:off x="838200" y="669925"/>
            <a:ext cx="4508946" cy="1325563"/>
          </a:xfrm>
        </p:spPr>
        <p:txBody>
          <a:bodyPr vert="horz" lIns="91440" tIns="45720" rIns="91440" bIns="45720" rtlCol="0" anchor="b">
            <a:normAutofit/>
          </a:bodyPr>
          <a:lstStyle/>
          <a:p>
            <a:pPr algn="r"/>
            <a:r>
              <a:rPr lang="en-US" sz="4400" kern="1200" dirty="0">
                <a:solidFill>
                  <a:schemeClr val="bg1"/>
                </a:solidFill>
                <a:latin typeface="+mj-lt"/>
                <a:ea typeface="+mj-ea"/>
                <a:cs typeface="+mj-cs"/>
              </a:rPr>
              <a:t>Cognitive decline </a:t>
            </a:r>
            <a:br>
              <a:rPr lang="en-US" sz="4400" kern="1200" dirty="0">
                <a:solidFill>
                  <a:schemeClr val="bg1"/>
                </a:solidFill>
                <a:latin typeface="+mj-lt"/>
                <a:ea typeface="+mj-ea"/>
                <a:cs typeface="+mj-cs"/>
              </a:rPr>
            </a:br>
            <a:r>
              <a:rPr lang="en-US" sz="4400" kern="1200" dirty="0">
                <a:solidFill>
                  <a:schemeClr val="bg1"/>
                </a:solidFill>
                <a:latin typeface="+mj-lt"/>
                <a:ea typeface="+mj-ea"/>
                <a:cs typeface="+mj-cs"/>
              </a:rPr>
              <a:t>in aging pilots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FECB2C96-EA24-DD56-F717-C50D147A7118}"/>
              </a:ext>
            </a:extLst>
          </p:cNvPr>
          <p:cNvSpPr>
            <a:spLocks noGrp="1"/>
          </p:cNvSpPr>
          <p:nvPr>
            <p:ph type="subTitle" idx="1"/>
          </p:nvPr>
        </p:nvSpPr>
        <p:spPr>
          <a:xfrm>
            <a:off x="1392667" y="2398957"/>
            <a:ext cx="9406666" cy="3526144"/>
          </a:xfrm>
        </p:spPr>
        <p:txBody>
          <a:bodyPr vert="horz" lIns="91440" tIns="45720" rIns="91440" bIns="45720" rtlCol="0">
            <a:normAutofit/>
          </a:bodyPr>
          <a:lstStyle/>
          <a:p>
            <a:pPr indent="-228600" algn="l">
              <a:buFont typeface="Arial" panose="020B0604020202020204" pitchFamily="34" charset="0"/>
              <a:buChar char="•"/>
            </a:pPr>
            <a:endParaRPr lang="en-US" sz="2000" dirty="0">
              <a:solidFill>
                <a:schemeClr val="bg1"/>
              </a:solidFill>
            </a:endParaRPr>
          </a:p>
          <a:p>
            <a:pPr indent="-228600" algn="l">
              <a:buFont typeface="Arial" panose="020B0604020202020204" pitchFamily="34" charset="0"/>
              <a:buChar char="•"/>
            </a:pPr>
            <a:r>
              <a:rPr lang="en-US" sz="3200" dirty="0">
                <a:solidFill>
                  <a:schemeClr val="bg1"/>
                </a:solidFill>
              </a:rPr>
              <a:t>“The world’s fastest neuropsychology training course”</a:t>
            </a:r>
          </a:p>
          <a:p>
            <a:pPr indent="-228600" algn="l">
              <a:buFont typeface="Arial" panose="020B0604020202020204" pitchFamily="34" charset="0"/>
              <a:buChar char="•"/>
            </a:pPr>
            <a:r>
              <a:rPr lang="en-US" sz="3200" dirty="0">
                <a:solidFill>
                  <a:schemeClr val="bg1"/>
                </a:solidFill>
              </a:rPr>
              <a:t>Presented by an Engineer!</a:t>
            </a:r>
          </a:p>
          <a:p>
            <a:pPr indent="-228600" algn="l">
              <a:buFont typeface="Arial" panose="020B0604020202020204" pitchFamily="34" charset="0"/>
              <a:buChar char="•"/>
            </a:pPr>
            <a:r>
              <a:rPr lang="en-US" sz="3200" dirty="0">
                <a:solidFill>
                  <a:schemeClr val="bg1"/>
                </a:solidFill>
              </a:rPr>
              <a:t>(Literature survey, with expert commentary)</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209662"/>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EAD2187-7993-66D4-5387-46D4D7B54700}"/>
              </a:ext>
            </a:extLst>
          </p:cNvPr>
          <p:cNvSpPr>
            <a:spLocks noGrp="1"/>
          </p:cNvSpPr>
          <p:nvPr>
            <p:ph type="title"/>
          </p:nvPr>
        </p:nvSpPr>
        <p:spPr>
          <a:xfrm>
            <a:off x="6963788" y="669925"/>
            <a:ext cx="4800600" cy="1325563"/>
          </a:xfrm>
        </p:spPr>
        <p:txBody>
          <a:bodyPr anchor="b">
            <a:normAutofit/>
          </a:bodyPr>
          <a:lstStyle/>
          <a:p>
            <a:r>
              <a:rPr lang="en-NZ">
                <a:solidFill>
                  <a:schemeClr val="bg1"/>
                </a:solidFill>
              </a:rPr>
              <a:t>Executive Functions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63788" y="2026340"/>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34DC624-00E4-D59D-C759-9F65191BFED3}"/>
              </a:ext>
            </a:extLst>
          </p:cNvPr>
          <p:cNvSpPr>
            <a:spLocks noGrp="1"/>
          </p:cNvSpPr>
          <p:nvPr>
            <p:ph idx="1"/>
          </p:nvPr>
        </p:nvSpPr>
        <p:spPr>
          <a:xfrm>
            <a:off x="1093092" y="2213530"/>
            <a:ext cx="5870695" cy="4355436"/>
          </a:xfrm>
        </p:spPr>
        <p:txBody>
          <a:bodyPr>
            <a:normAutofit fontScale="85000" lnSpcReduction="20000"/>
          </a:bodyPr>
          <a:lstStyle/>
          <a:p>
            <a:endParaRPr lang="en-NZ" sz="800" b="0" i="0" u="none" strike="noStrike" baseline="0" dirty="0">
              <a:solidFill>
                <a:schemeClr val="bg1"/>
              </a:solidFill>
              <a:latin typeface="Calibri" panose="020F0502020204030204" pitchFamily="34" charset="0"/>
            </a:endParaRPr>
          </a:p>
          <a:p>
            <a:pPr marL="0" indent="0">
              <a:buNone/>
            </a:pPr>
            <a:r>
              <a:rPr lang="en-US" dirty="0">
                <a:solidFill>
                  <a:schemeClr val="bg1"/>
                </a:solidFill>
              </a:rPr>
              <a:t>Despite their broad nature, four core EFs have been established based on behavioural and neural studies:</a:t>
            </a:r>
          </a:p>
          <a:p>
            <a:pPr lvl="1"/>
            <a:r>
              <a:rPr lang="en-US" sz="2800" dirty="0">
                <a:solidFill>
                  <a:schemeClr val="bg1"/>
                </a:solidFill>
              </a:rPr>
              <a:t>working memory updating, </a:t>
            </a:r>
          </a:p>
          <a:p>
            <a:pPr lvl="1"/>
            <a:r>
              <a:rPr lang="en-US" sz="2800" dirty="0">
                <a:solidFill>
                  <a:schemeClr val="bg1"/>
                </a:solidFill>
              </a:rPr>
              <a:t>set-shifting, </a:t>
            </a:r>
          </a:p>
          <a:p>
            <a:pPr lvl="1"/>
            <a:r>
              <a:rPr lang="en-US" sz="2800" dirty="0">
                <a:solidFill>
                  <a:schemeClr val="bg1"/>
                </a:solidFill>
              </a:rPr>
              <a:t>response inhibition, and </a:t>
            </a:r>
          </a:p>
          <a:p>
            <a:pPr lvl="1"/>
            <a:r>
              <a:rPr lang="en-US" sz="2800" dirty="0">
                <a:solidFill>
                  <a:schemeClr val="bg1"/>
                </a:solidFill>
              </a:rPr>
              <a:t>conflict monitoring (Miyake et al., 2000; Enriquez-</a:t>
            </a:r>
            <a:r>
              <a:rPr lang="en-US" sz="2800" dirty="0" err="1">
                <a:solidFill>
                  <a:schemeClr val="bg1"/>
                </a:solidFill>
              </a:rPr>
              <a:t>Gepperta</a:t>
            </a:r>
            <a:r>
              <a:rPr lang="en-US" sz="2800" dirty="0">
                <a:solidFill>
                  <a:schemeClr val="bg1"/>
                </a:solidFill>
              </a:rPr>
              <a:t> et al., 2010). </a:t>
            </a:r>
          </a:p>
          <a:p>
            <a:pPr marL="0" indent="0">
              <a:buNone/>
            </a:pPr>
            <a:endParaRPr lang="en-NZ" sz="800" b="0" i="0" u="none" strike="noStrike" baseline="0" dirty="0">
              <a:solidFill>
                <a:schemeClr val="bg1"/>
              </a:solidFill>
              <a:latin typeface="Calibri" panose="020F0502020204030204" pitchFamily="34" charset="0"/>
            </a:endParaRPr>
          </a:p>
          <a:p>
            <a:pPr marL="0" indent="0">
              <a:buNone/>
            </a:pPr>
            <a:r>
              <a:rPr lang="en-US" sz="800" i="1" dirty="0">
                <a:solidFill>
                  <a:schemeClr val="bg1"/>
                </a:solidFill>
                <a:latin typeface="Arial" panose="020B0604020202020204" pitchFamily="34" charset="0"/>
                <a:cs typeface="Arial" panose="020B0604020202020204" pitchFamily="34" charset="0"/>
              </a:rPr>
              <a:t> Quoted in: </a:t>
            </a:r>
            <a:r>
              <a:rPr lang="en-US" sz="800" b="1" i="1" dirty="0">
                <a:solidFill>
                  <a:schemeClr val="bg1"/>
                </a:solidFill>
                <a:latin typeface="Arial" panose="020B0604020202020204" pitchFamily="34" charset="0"/>
                <a:cs typeface="Arial" panose="020B0604020202020204" pitchFamily="34" charset="0"/>
              </a:rPr>
              <a:t>Executive functions and flying performance in pilots </a:t>
            </a:r>
          </a:p>
          <a:p>
            <a:pPr marL="0" indent="0">
              <a:buNone/>
            </a:pPr>
            <a:r>
              <a:rPr lang="en-NZ" sz="800" i="1" dirty="0" err="1">
                <a:solidFill>
                  <a:schemeClr val="bg1"/>
                </a:solidFill>
                <a:latin typeface="Arial" panose="020B0604020202020204" pitchFamily="34" charset="0"/>
                <a:cs typeface="Arial" panose="020B0604020202020204" pitchFamily="34" charset="0"/>
              </a:rPr>
              <a:t>Diede</a:t>
            </a:r>
            <a:r>
              <a:rPr lang="en-NZ" sz="800" i="1" dirty="0">
                <a:solidFill>
                  <a:schemeClr val="bg1"/>
                </a:solidFill>
                <a:latin typeface="Arial" panose="020B0604020202020204" pitchFamily="34" charset="0"/>
                <a:cs typeface="Arial" panose="020B0604020202020204" pitchFamily="34" charset="0"/>
              </a:rPr>
              <a:t> </a:t>
            </a:r>
            <a:r>
              <a:rPr lang="en-NZ" sz="800" i="1" dirty="0" err="1">
                <a:solidFill>
                  <a:schemeClr val="bg1"/>
                </a:solidFill>
                <a:latin typeface="Arial" panose="020B0604020202020204" pitchFamily="34" charset="0"/>
                <a:cs typeface="Arial" panose="020B0604020202020204" pitchFamily="34" charset="0"/>
              </a:rPr>
              <a:t>Smita,b</a:t>
            </a:r>
            <a:r>
              <a:rPr lang="en-NZ" sz="800" i="1" dirty="0">
                <a:solidFill>
                  <a:schemeClr val="bg1"/>
                </a:solidFill>
                <a:latin typeface="Arial" panose="020B0604020202020204" pitchFamily="34" charset="0"/>
                <a:cs typeface="Arial" panose="020B0604020202020204" pitchFamily="34" charset="0"/>
              </a:rPr>
              <a:t> *, Stefanie Enriquez-</a:t>
            </a:r>
            <a:r>
              <a:rPr lang="en-NZ" sz="800" i="1" dirty="0" err="1">
                <a:solidFill>
                  <a:schemeClr val="bg1"/>
                </a:solidFill>
                <a:latin typeface="Arial" panose="020B0604020202020204" pitchFamily="34" charset="0"/>
                <a:cs typeface="Arial" panose="020B0604020202020204" pitchFamily="34" charset="0"/>
              </a:rPr>
              <a:t>Gepperta,c</a:t>
            </a:r>
            <a:r>
              <a:rPr lang="en-NZ" sz="800" i="1" dirty="0">
                <a:solidFill>
                  <a:schemeClr val="bg1"/>
                </a:solidFill>
                <a:latin typeface="Arial" panose="020B0604020202020204" pitchFamily="34" charset="0"/>
                <a:cs typeface="Arial" panose="020B0604020202020204" pitchFamily="34" charset="0"/>
              </a:rPr>
              <a:t> *, </a:t>
            </a:r>
            <a:r>
              <a:rPr lang="en-NZ" sz="800" i="1" dirty="0" err="1">
                <a:solidFill>
                  <a:schemeClr val="bg1"/>
                </a:solidFill>
                <a:latin typeface="Arial" panose="020B0604020202020204" pitchFamily="34" charset="0"/>
                <a:cs typeface="Arial" panose="020B0604020202020204" pitchFamily="34" charset="0"/>
              </a:rPr>
              <a:t>Negin</a:t>
            </a:r>
            <a:r>
              <a:rPr lang="en-NZ" sz="800" i="1" dirty="0">
                <a:solidFill>
                  <a:schemeClr val="bg1"/>
                </a:solidFill>
                <a:latin typeface="Arial" panose="020B0604020202020204" pitchFamily="34" charset="0"/>
                <a:cs typeface="Arial" panose="020B0604020202020204" pitchFamily="34" charset="0"/>
              </a:rPr>
              <a:t> </a:t>
            </a:r>
            <a:r>
              <a:rPr lang="en-NZ" sz="800" i="1" dirty="0" err="1">
                <a:solidFill>
                  <a:schemeClr val="bg1"/>
                </a:solidFill>
                <a:latin typeface="Arial" panose="020B0604020202020204" pitchFamily="34" charset="0"/>
                <a:cs typeface="Arial" panose="020B0604020202020204" pitchFamily="34" charset="0"/>
              </a:rPr>
              <a:t>Daneshniaa</a:t>
            </a:r>
            <a:r>
              <a:rPr lang="en-NZ" sz="800" i="1" dirty="0">
                <a:solidFill>
                  <a:schemeClr val="bg1"/>
                </a:solidFill>
                <a:latin typeface="Arial" panose="020B0604020202020204" pitchFamily="34" charset="0"/>
                <a:cs typeface="Arial" panose="020B0604020202020204" pitchFamily="34" charset="0"/>
              </a:rPr>
              <a:t>, Alex </a:t>
            </a:r>
            <a:r>
              <a:rPr lang="en-NZ" sz="800" i="1" dirty="0" err="1">
                <a:solidFill>
                  <a:schemeClr val="bg1"/>
                </a:solidFill>
                <a:latin typeface="Arial" panose="020B0604020202020204" pitchFamily="34" charset="0"/>
                <a:cs typeface="Arial" panose="020B0604020202020204" pitchFamily="34" charset="0"/>
              </a:rPr>
              <a:t>Lafontd</a:t>
            </a:r>
            <a:r>
              <a:rPr lang="en-NZ" sz="800" i="1" dirty="0">
                <a:solidFill>
                  <a:schemeClr val="bg1"/>
                </a:solidFill>
                <a:latin typeface="Arial" panose="020B0604020202020204" pitchFamily="34" charset="0"/>
                <a:cs typeface="Arial" panose="020B0604020202020204" pitchFamily="34" charset="0"/>
              </a:rPr>
              <a:t> , &amp; Frédéric </a:t>
            </a:r>
            <a:r>
              <a:rPr lang="en-NZ" sz="800" i="1" dirty="0" err="1">
                <a:solidFill>
                  <a:schemeClr val="bg1"/>
                </a:solidFill>
                <a:latin typeface="Arial" panose="020B0604020202020204" pitchFamily="34" charset="0"/>
                <a:cs typeface="Arial" panose="020B0604020202020204" pitchFamily="34" charset="0"/>
              </a:rPr>
              <a:t>Dehaisd</a:t>
            </a:r>
            <a:r>
              <a:rPr lang="en-NZ" sz="800" i="1" dirty="0">
                <a:solidFill>
                  <a:schemeClr val="bg1"/>
                </a:solidFill>
                <a:latin typeface="Arial" panose="020B0604020202020204" pitchFamily="34" charset="0"/>
                <a:cs typeface="Arial" panose="020B0604020202020204" pitchFamily="34" charset="0"/>
              </a:rPr>
              <a:t> </a:t>
            </a:r>
          </a:p>
          <a:p>
            <a:pPr marL="0" indent="0">
              <a:buNone/>
            </a:pPr>
            <a:r>
              <a:rPr lang="en-US" sz="800" i="1" dirty="0">
                <a:solidFill>
                  <a:schemeClr val="bg1"/>
                </a:solidFill>
                <a:latin typeface="Arial" panose="020B0604020202020204" pitchFamily="34" charset="0"/>
                <a:cs typeface="Arial" panose="020B0604020202020204" pitchFamily="34" charset="0"/>
              </a:rPr>
              <a:t>a Department of Clinical and Developmental Neuropsychology, University of Groningen, the Netherlands </a:t>
            </a:r>
          </a:p>
          <a:p>
            <a:pPr marL="0" indent="0">
              <a:buNone/>
            </a:pPr>
            <a:r>
              <a:rPr lang="en-US" sz="800" i="1" dirty="0">
                <a:solidFill>
                  <a:schemeClr val="bg1"/>
                </a:solidFill>
                <a:latin typeface="Arial" panose="020B0604020202020204" pitchFamily="34" charset="0"/>
                <a:cs typeface="Arial" panose="020B0604020202020204" pitchFamily="34" charset="0"/>
              </a:rPr>
              <a:t>b Research School of Behavioural and Cognitive Neurosciences, University of Groningen, the Netherlands </a:t>
            </a:r>
          </a:p>
          <a:p>
            <a:pPr marL="0" indent="0">
              <a:buNone/>
            </a:pPr>
            <a:r>
              <a:rPr lang="en-US" sz="800" i="1" dirty="0">
                <a:solidFill>
                  <a:schemeClr val="bg1"/>
                </a:solidFill>
                <a:latin typeface="Arial" panose="020B0604020202020204" pitchFamily="34" charset="0"/>
                <a:cs typeface="Arial" panose="020B0604020202020204" pitchFamily="34" charset="0"/>
              </a:rPr>
              <a:t>c Department of Biomedical Sciences of Cells &amp; Systems, University Medical Center Groningen, the Netherlands </a:t>
            </a:r>
          </a:p>
          <a:p>
            <a:pPr marL="0" indent="0">
              <a:buNone/>
            </a:pPr>
            <a:r>
              <a:rPr lang="en-US" sz="800" i="1" dirty="0">
                <a:solidFill>
                  <a:schemeClr val="bg1"/>
                </a:solidFill>
                <a:latin typeface="Arial" panose="020B0604020202020204" pitchFamily="34" charset="0"/>
                <a:cs typeface="Arial" panose="020B0604020202020204" pitchFamily="34" charset="0"/>
              </a:rPr>
              <a:t>d ISAE-SUPAERO, University of Toulouse, France </a:t>
            </a:r>
            <a:endParaRPr lang="en-NZ" sz="800" i="1" dirty="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1278330"/>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2C068100-70A7-6E67-8DB2-FF4A3B798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427588024"/>
      </p:ext>
    </p:extLst>
  </p:cSld>
  <p:clrMapOvr>
    <a:masterClrMapping/>
  </p:clrMapOvr>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8989487F-0E99-7124-AD55-94DCCD89C845}"/>
              </a:ext>
            </a:extLst>
          </p:cNvPr>
          <p:cNvSpPr>
            <a:spLocks noGrp="1"/>
          </p:cNvSpPr>
          <p:nvPr>
            <p:ph type="title"/>
          </p:nvPr>
        </p:nvSpPr>
        <p:spPr>
          <a:xfrm>
            <a:off x="6963788" y="669925"/>
            <a:ext cx="4800600" cy="1325563"/>
          </a:xfrm>
        </p:spPr>
        <p:txBody>
          <a:bodyPr anchor="b">
            <a:normAutofit/>
          </a:bodyPr>
          <a:lstStyle/>
          <a:p>
            <a:endParaRPr lang="en-NZ">
              <a:solidFill>
                <a:schemeClr val="bg1"/>
              </a:solidFill>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63788" y="2026340"/>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AABC1FF2-FC03-D373-47CA-8545AB077D35}"/>
              </a:ext>
            </a:extLst>
          </p:cNvPr>
          <p:cNvSpPr>
            <a:spLocks noGrp="1"/>
          </p:cNvSpPr>
          <p:nvPr>
            <p:ph idx="1"/>
          </p:nvPr>
        </p:nvSpPr>
        <p:spPr>
          <a:xfrm>
            <a:off x="1093092" y="2213530"/>
            <a:ext cx="5870695" cy="3711571"/>
          </a:xfrm>
        </p:spPr>
        <p:txBody>
          <a:bodyPr>
            <a:normAutofit/>
          </a:bodyPr>
          <a:lstStyle/>
          <a:p>
            <a:pPr marL="0" indent="0">
              <a:buNone/>
            </a:pPr>
            <a:endParaRPr lang="en-US" sz="2000" dirty="0">
              <a:solidFill>
                <a:schemeClr val="bg1"/>
              </a:solidFill>
            </a:endParaRPr>
          </a:p>
          <a:p>
            <a:pPr marL="0" indent="0">
              <a:buNone/>
            </a:pPr>
            <a:endParaRPr lang="en-US" sz="2000" dirty="0">
              <a:solidFill>
                <a:schemeClr val="bg1"/>
              </a:solidFill>
            </a:endParaRPr>
          </a:p>
          <a:p>
            <a:pPr marL="0" indent="0">
              <a:buNone/>
            </a:pPr>
            <a:r>
              <a:rPr lang="en-US" dirty="0">
                <a:solidFill>
                  <a:schemeClr val="bg1"/>
                </a:solidFill>
              </a:rPr>
              <a:t>“The medical is not a good place to detect subtle cognitive decline, and flight instructors are far better placed to detect this in older pilots”.   </a:t>
            </a:r>
          </a:p>
          <a:p>
            <a:pPr marL="0" indent="0">
              <a:buNone/>
            </a:pPr>
            <a:r>
              <a:rPr lang="en-US" i="1" dirty="0">
                <a:solidFill>
                  <a:schemeClr val="bg1"/>
                </a:solidFill>
              </a:rPr>
              <a:t>-David Powell</a:t>
            </a:r>
            <a:endParaRPr lang="en-NZ" i="1" dirty="0">
              <a:solidFill>
                <a:schemeClr val="bg1"/>
              </a:solidFill>
            </a:endParaRPr>
          </a:p>
        </p:txBody>
      </p:sp>
      <p:sp>
        <p:nvSpPr>
          <p:cNvPr id="14" name="Rectangle 13">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123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AA5DCA65-6FAC-5A4B-8409-EB7352BF8D8E}"/>
              </a:ext>
            </a:extLst>
          </p:cNvPr>
          <p:cNvSpPr>
            <a:spLocks noGrp="1"/>
          </p:cNvSpPr>
          <p:nvPr>
            <p:ph type="title"/>
          </p:nvPr>
        </p:nvSpPr>
        <p:spPr>
          <a:xfrm>
            <a:off x="838200" y="365125"/>
            <a:ext cx="10515600" cy="1325563"/>
          </a:xfrm>
        </p:spPr>
        <p:txBody>
          <a:bodyPr>
            <a:normAutofit/>
          </a:bodyPr>
          <a:lstStyle/>
          <a:p>
            <a:r>
              <a:rPr lang="en-NZ" sz="2800"/>
              <a:t>How might flight instructors detect </a:t>
            </a:r>
            <a:br>
              <a:rPr lang="en-NZ" sz="2800"/>
            </a:br>
            <a:r>
              <a:rPr lang="en-NZ" sz="2800"/>
              <a:t>“subtle cognitive decline”?</a:t>
            </a:r>
            <a:br>
              <a:rPr lang="en-NZ" sz="2800"/>
            </a:br>
            <a:r>
              <a:rPr lang="en-NZ" sz="2800"/>
              <a:t>4 particular elements of EF:</a:t>
            </a:r>
          </a:p>
        </p:txBody>
      </p:sp>
      <p:sp>
        <p:nvSpPr>
          <p:cNvPr id="5" name="Content Placeholder 4">
            <a:extLst>
              <a:ext uri="{FF2B5EF4-FFF2-40B4-BE49-F238E27FC236}">
                <a16:creationId xmlns:a16="http://schemas.microsoft.com/office/drawing/2014/main" id="{090B20E1-DC20-528D-BEB6-8E5189ADBCD8}"/>
              </a:ext>
            </a:extLst>
          </p:cNvPr>
          <p:cNvSpPr>
            <a:spLocks noGrp="1"/>
          </p:cNvSpPr>
          <p:nvPr>
            <p:ph sz="half" idx="1"/>
          </p:nvPr>
        </p:nvSpPr>
        <p:spPr>
          <a:xfrm>
            <a:off x="838200" y="2010833"/>
            <a:ext cx="5096934" cy="4166130"/>
          </a:xfrm>
        </p:spPr>
        <p:txBody>
          <a:bodyPr>
            <a:normAutofit/>
          </a:bodyPr>
          <a:lstStyle/>
          <a:p>
            <a:r>
              <a:rPr lang="en-US" sz="2000" b="0" i="0" u="none" strike="noStrike" baseline="0">
                <a:latin typeface="Calibri" panose="020F0502020204030204" pitchFamily="34" charset="0"/>
              </a:rPr>
              <a:t>working memory updating, </a:t>
            </a:r>
          </a:p>
          <a:p>
            <a:r>
              <a:rPr lang="en-US" sz="2000" b="0" i="0" u="none" strike="noStrike" baseline="0">
                <a:latin typeface="Calibri" panose="020F0502020204030204" pitchFamily="34" charset="0"/>
              </a:rPr>
              <a:t>set-shifting, </a:t>
            </a:r>
          </a:p>
          <a:p>
            <a:r>
              <a:rPr lang="en-US" sz="2000" b="0" i="0" u="none" strike="noStrike" baseline="0">
                <a:latin typeface="Calibri" panose="020F0502020204030204" pitchFamily="34" charset="0"/>
              </a:rPr>
              <a:t>response inhibition, and </a:t>
            </a:r>
          </a:p>
          <a:p>
            <a:r>
              <a:rPr lang="en-US" sz="2000" b="0" i="0" u="none" strike="noStrike" baseline="0">
                <a:latin typeface="Calibri" panose="020F0502020204030204" pitchFamily="34" charset="0"/>
              </a:rPr>
              <a:t>conflict monitoring</a:t>
            </a:r>
            <a:endParaRPr lang="en-NZ" sz="2000"/>
          </a:p>
          <a:p>
            <a:endParaRPr lang="en-NZ" sz="2000"/>
          </a:p>
        </p:txBody>
      </p:sp>
      <p:sp>
        <p:nvSpPr>
          <p:cNvPr id="6" name="Content Placeholder 5">
            <a:extLst>
              <a:ext uri="{FF2B5EF4-FFF2-40B4-BE49-F238E27FC236}">
                <a16:creationId xmlns:a16="http://schemas.microsoft.com/office/drawing/2014/main" id="{35EE1677-33D6-4A5A-48D2-B7A4F3245A54}"/>
              </a:ext>
            </a:extLst>
          </p:cNvPr>
          <p:cNvSpPr>
            <a:spLocks noGrp="1"/>
          </p:cNvSpPr>
          <p:nvPr>
            <p:ph sz="half" idx="2"/>
          </p:nvPr>
        </p:nvSpPr>
        <p:spPr>
          <a:xfrm>
            <a:off x="6256866" y="2010833"/>
            <a:ext cx="5096933" cy="4166130"/>
          </a:xfrm>
        </p:spPr>
        <p:txBody>
          <a:bodyPr>
            <a:normAutofit/>
          </a:bodyPr>
          <a:lstStyle/>
          <a:p>
            <a:r>
              <a:rPr lang="en-NZ" sz="2000"/>
              <a:t>Missing radio calls</a:t>
            </a:r>
          </a:p>
          <a:p>
            <a:r>
              <a:rPr lang="en-NZ" sz="2000"/>
              <a:t>Drifting out of gliding range</a:t>
            </a:r>
          </a:p>
          <a:p>
            <a:r>
              <a:rPr lang="en-NZ" sz="2000"/>
              <a:t>Distracted by irrelevant stuff</a:t>
            </a:r>
          </a:p>
          <a:p>
            <a:r>
              <a:rPr lang="en-NZ" sz="2000"/>
              <a:t>Forgetting e.g. pre-landing checks</a:t>
            </a:r>
          </a:p>
          <a:p>
            <a:r>
              <a:rPr lang="en-NZ" sz="2000"/>
              <a:t>“Behind the aircraft”</a:t>
            </a:r>
          </a:p>
          <a:p>
            <a:r>
              <a:rPr lang="en-NZ" sz="2000"/>
              <a:t>Ignoring thermal cues</a:t>
            </a:r>
          </a:p>
          <a:p>
            <a:endParaRPr lang="en-NZ" sz="2000"/>
          </a:p>
        </p:txBody>
      </p:sp>
    </p:spTree>
    <p:extLst>
      <p:ext uri="{BB962C8B-B14F-4D97-AF65-F5344CB8AC3E}">
        <p14:creationId xmlns:p14="http://schemas.microsoft.com/office/powerpoint/2010/main" val="302029778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375B19E4-0108-41C4-8DB1-11BAE0B49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3F159931-265D-6A06-F5CC-0D69451076D5}"/>
              </a:ext>
            </a:extLst>
          </p:cNvPr>
          <p:cNvSpPr>
            <a:spLocks noGrp="1"/>
          </p:cNvSpPr>
          <p:nvPr>
            <p:ph type="title"/>
          </p:nvPr>
        </p:nvSpPr>
        <p:spPr>
          <a:xfrm>
            <a:off x="1295398" y="669925"/>
            <a:ext cx="4686295" cy="1325563"/>
          </a:xfrm>
        </p:spPr>
        <p:txBody>
          <a:bodyPr vert="horz" lIns="91440" tIns="45720" rIns="91440" bIns="45720" rtlCol="0" anchor="b">
            <a:normAutofit/>
          </a:bodyPr>
          <a:lstStyle/>
          <a:p>
            <a:r>
              <a:rPr lang="en-US" sz="3800">
                <a:solidFill>
                  <a:schemeClr val="bg1"/>
                </a:solidFill>
              </a:rPr>
              <a:t>Possible interventions - hardware</a:t>
            </a:r>
          </a:p>
        </p:txBody>
      </p:sp>
      <p:sp>
        <p:nvSpPr>
          <p:cNvPr id="3" name="Content Placeholder 2">
            <a:extLst>
              <a:ext uri="{FF2B5EF4-FFF2-40B4-BE49-F238E27FC236}">
                <a16:creationId xmlns:a16="http://schemas.microsoft.com/office/drawing/2014/main" id="{7B0ACB1A-5A00-3070-F144-6B68E542DB4D}"/>
              </a:ext>
            </a:extLst>
          </p:cNvPr>
          <p:cNvSpPr>
            <a:spLocks noGrp="1"/>
          </p:cNvSpPr>
          <p:nvPr>
            <p:ph sz="half" idx="1"/>
          </p:nvPr>
        </p:nvSpPr>
        <p:spPr>
          <a:xfrm>
            <a:off x="1295398" y="2400304"/>
            <a:ext cx="4686295" cy="3441692"/>
          </a:xfrm>
        </p:spPr>
        <p:txBody>
          <a:bodyPr vert="horz" lIns="91440" tIns="45720" rIns="91440" bIns="45720" rtlCol="0">
            <a:normAutofit/>
          </a:bodyPr>
          <a:lstStyle/>
          <a:p>
            <a:r>
              <a:rPr lang="en-US" dirty="0">
                <a:solidFill>
                  <a:schemeClr val="bg1"/>
                </a:solidFill>
              </a:rPr>
              <a:t>Prompts for checklists</a:t>
            </a:r>
          </a:p>
          <a:p>
            <a:r>
              <a:rPr lang="en-US" dirty="0">
                <a:solidFill>
                  <a:schemeClr val="bg1"/>
                </a:solidFill>
              </a:rPr>
              <a:t>Kneepad for notes</a:t>
            </a:r>
          </a:p>
          <a:p>
            <a:r>
              <a:rPr lang="en-US" dirty="0">
                <a:solidFill>
                  <a:schemeClr val="bg1"/>
                </a:solidFill>
              </a:rPr>
              <a:t>“Say again” function on radio</a:t>
            </a:r>
          </a:p>
          <a:p>
            <a:r>
              <a:rPr lang="en-US" dirty="0" err="1">
                <a:solidFill>
                  <a:schemeClr val="bg1"/>
                </a:solidFill>
              </a:rPr>
              <a:t>Flarm</a:t>
            </a:r>
            <a:r>
              <a:rPr lang="en-US" dirty="0">
                <a:solidFill>
                  <a:schemeClr val="bg1"/>
                </a:solidFill>
              </a:rPr>
              <a:t> to assist situational awareness</a:t>
            </a:r>
          </a:p>
          <a:p>
            <a:endParaRPr lang="en-US" sz="2000" dirty="0">
              <a:solidFill>
                <a:schemeClr val="bg1"/>
              </a:solidFill>
            </a:endParaRPr>
          </a:p>
        </p:txBody>
      </p:sp>
      <p:pic>
        <p:nvPicPr>
          <p:cNvPr id="6" name="Content Placeholder 5">
            <a:extLst>
              <a:ext uri="{FF2B5EF4-FFF2-40B4-BE49-F238E27FC236}">
                <a16:creationId xmlns:a16="http://schemas.microsoft.com/office/drawing/2014/main" id="{59E4B749-483E-3526-E6F2-CA67FC93ACB7}"/>
              </a:ext>
            </a:extLst>
          </p:cNvPr>
          <p:cNvPicPr>
            <a:picLocks noGrp="1" noChangeAspect="1"/>
          </p:cNvPicPr>
          <p:nvPr>
            <p:ph sz="half" idx="2"/>
          </p:nvPr>
        </p:nvPicPr>
        <p:blipFill rotWithShape="1">
          <a:blip r:embed="rId3"/>
          <a:srcRect r="11696"/>
          <a:stretch/>
        </p:blipFill>
        <p:spPr>
          <a:xfrm>
            <a:off x="6438898" y="10"/>
            <a:ext cx="5753102" cy="6857990"/>
          </a:xfrm>
          <a:prstGeom prst="rect">
            <a:avLst/>
          </a:prstGeom>
        </p:spPr>
      </p:pic>
      <p:cxnSp>
        <p:nvCxnSpPr>
          <p:cNvPr id="20" name="Straight Connector 12">
            <a:extLst>
              <a:ext uri="{FF2B5EF4-FFF2-40B4-BE49-F238E27FC236}">
                <a16:creationId xmlns:a16="http://schemas.microsoft.com/office/drawing/2014/main" id="{C727A21A-62F5-405C-B7A5-439FD39932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38898"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14">
            <a:extLst>
              <a:ext uri="{FF2B5EF4-FFF2-40B4-BE49-F238E27FC236}">
                <a16:creationId xmlns:a16="http://schemas.microsoft.com/office/drawing/2014/main" id="{F641577A-888F-4E56-B9E4-CC57AC7B7B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95399" y="2026340"/>
            <a:ext cx="10896601"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21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6BC301-C833-464E-BEBB-E680D5CFE976}"/>
              </a:ext>
            </a:extLst>
          </p:cNvPr>
          <p:cNvSpPr>
            <a:spLocks noGrp="1"/>
          </p:cNvSpPr>
          <p:nvPr>
            <p:ph type="title"/>
          </p:nvPr>
        </p:nvSpPr>
        <p:spPr>
          <a:xfrm>
            <a:off x="6234865" y="568517"/>
            <a:ext cx="5248221" cy="1067209"/>
          </a:xfrm>
        </p:spPr>
        <p:txBody>
          <a:bodyPr vert="horz" lIns="91440" tIns="45720" rIns="91440" bIns="45720" rtlCol="0" anchor="ctr">
            <a:normAutofit/>
          </a:bodyPr>
          <a:lstStyle/>
          <a:p>
            <a:r>
              <a:rPr lang="en-US" sz="3400">
                <a:solidFill>
                  <a:schemeClr val="bg1"/>
                </a:solidFill>
              </a:rPr>
              <a:t>Possible interventions - software</a:t>
            </a:r>
          </a:p>
        </p:txBody>
      </p:sp>
      <p:pic>
        <p:nvPicPr>
          <p:cNvPr id="6" name="Content Placeholder 5" descr="A picture containing text, logo, screenshot&#10;&#10;Description automatically generated">
            <a:extLst>
              <a:ext uri="{FF2B5EF4-FFF2-40B4-BE49-F238E27FC236}">
                <a16:creationId xmlns:a16="http://schemas.microsoft.com/office/drawing/2014/main" id="{E875CD18-65CE-76F2-B64F-C7C2598ACCB4}"/>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6616" r="2043" b="-1"/>
          <a:stretch/>
        </p:blipFill>
        <p:spPr>
          <a:xfrm>
            <a:off x="739959" y="1095407"/>
            <a:ext cx="4754947" cy="4754947"/>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13" name="Group 12">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4" name="Freeform: Shape 1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 name="Content Placeholder 2">
            <a:extLst>
              <a:ext uri="{FF2B5EF4-FFF2-40B4-BE49-F238E27FC236}">
                <a16:creationId xmlns:a16="http://schemas.microsoft.com/office/drawing/2014/main" id="{306435FA-3AF8-3258-37AB-BF892FB65EFC}"/>
              </a:ext>
            </a:extLst>
          </p:cNvPr>
          <p:cNvSpPr>
            <a:spLocks noGrp="1"/>
          </p:cNvSpPr>
          <p:nvPr>
            <p:ph sz="half" idx="1"/>
          </p:nvPr>
        </p:nvSpPr>
        <p:spPr>
          <a:xfrm>
            <a:off x="6234868" y="1820369"/>
            <a:ext cx="5217173" cy="4351338"/>
          </a:xfrm>
        </p:spPr>
        <p:txBody>
          <a:bodyPr vert="horz" lIns="91440" tIns="45720" rIns="91440" bIns="45720" rtlCol="0">
            <a:normAutofit/>
          </a:bodyPr>
          <a:lstStyle/>
          <a:p>
            <a:r>
              <a:rPr lang="en-US">
                <a:solidFill>
                  <a:schemeClr val="bg1"/>
                </a:solidFill>
              </a:rPr>
              <a:t>Maintain physical health</a:t>
            </a:r>
          </a:p>
          <a:p>
            <a:pPr lvl="1"/>
            <a:r>
              <a:rPr lang="en-US">
                <a:solidFill>
                  <a:schemeClr val="bg1"/>
                </a:solidFill>
              </a:rPr>
              <a:t>Sleep</a:t>
            </a:r>
          </a:p>
          <a:p>
            <a:pPr lvl="1"/>
            <a:r>
              <a:rPr lang="en-US">
                <a:solidFill>
                  <a:schemeClr val="bg1"/>
                </a:solidFill>
              </a:rPr>
              <a:t>Exercise</a:t>
            </a:r>
          </a:p>
          <a:p>
            <a:pPr lvl="1"/>
            <a:r>
              <a:rPr lang="en-US">
                <a:solidFill>
                  <a:schemeClr val="bg1"/>
                </a:solidFill>
              </a:rPr>
              <a:t>Diet</a:t>
            </a:r>
          </a:p>
          <a:p>
            <a:pPr lvl="1"/>
            <a:r>
              <a:rPr lang="en-US">
                <a:solidFill>
                  <a:schemeClr val="bg1"/>
                </a:solidFill>
              </a:rPr>
              <a:t>Hydration</a:t>
            </a:r>
          </a:p>
          <a:p>
            <a:pPr lvl="1"/>
            <a:r>
              <a:rPr lang="en-US">
                <a:solidFill>
                  <a:schemeClr val="bg1"/>
                </a:solidFill>
              </a:rPr>
              <a:t>Risks (alcohol, smoking)</a:t>
            </a:r>
          </a:p>
          <a:p>
            <a:r>
              <a:rPr lang="en-US">
                <a:solidFill>
                  <a:schemeClr val="bg1"/>
                </a:solidFill>
              </a:rPr>
              <a:t>Maintain brain health</a:t>
            </a:r>
          </a:p>
          <a:p>
            <a:pPr lvl="1"/>
            <a:r>
              <a:rPr lang="en-US">
                <a:solidFill>
                  <a:schemeClr val="bg1"/>
                </a:solidFill>
              </a:rPr>
              <a:t>Good social connections</a:t>
            </a:r>
          </a:p>
          <a:p>
            <a:pPr lvl="1"/>
            <a:r>
              <a:rPr lang="en-US">
                <a:solidFill>
                  <a:schemeClr val="bg1"/>
                </a:solidFill>
              </a:rPr>
              <a:t>Learning something new</a:t>
            </a:r>
          </a:p>
          <a:p>
            <a:pPr lvl="1"/>
            <a:endParaRPr lang="en-US">
              <a:solidFill>
                <a:schemeClr val="bg1"/>
              </a:solidFill>
            </a:endParaRPr>
          </a:p>
          <a:p>
            <a:endParaRPr lang="en-US">
              <a:solidFill>
                <a:schemeClr val="bg1"/>
              </a:solidFill>
            </a:endParaRPr>
          </a:p>
          <a:p>
            <a:pPr lvl="1"/>
            <a:endParaRPr lang="en-US">
              <a:solidFill>
                <a:schemeClr val="bg1"/>
              </a:solidFill>
            </a:endParaRPr>
          </a:p>
        </p:txBody>
      </p:sp>
      <p:grpSp>
        <p:nvGrpSpPr>
          <p:cNvPr id="17"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18" name="Freeform: Shape 17">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89026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688CA4A4-FC49-08EC-DDE0-322B8EAB385A}"/>
              </a:ext>
            </a:extLst>
          </p:cNvPr>
          <p:cNvSpPr>
            <a:spLocks noGrp="1"/>
          </p:cNvSpPr>
          <p:nvPr>
            <p:ph type="ctrTitle"/>
          </p:nvPr>
        </p:nvSpPr>
        <p:spPr>
          <a:xfrm>
            <a:off x="546546" y="669925"/>
            <a:ext cx="4650862" cy="4812755"/>
          </a:xfrm>
        </p:spPr>
        <p:txBody>
          <a:bodyPr vert="horz" lIns="91440" tIns="45720" rIns="91440" bIns="45720" rtlCol="0" anchor="b">
            <a:normAutofit/>
          </a:bodyPr>
          <a:lstStyle/>
          <a:p>
            <a:pPr algn="r"/>
            <a:r>
              <a:rPr lang="en-US" sz="7200" kern="1200">
                <a:solidFill>
                  <a:schemeClr val="bg1"/>
                </a:solidFill>
                <a:latin typeface="+mj-lt"/>
                <a:ea typeface="+mj-ea"/>
                <a:cs typeface="+mj-cs"/>
              </a:rPr>
              <a:t>Cognitive decline </a:t>
            </a:r>
            <a:br>
              <a:rPr lang="en-US" sz="7200" kern="1200">
                <a:solidFill>
                  <a:schemeClr val="bg1"/>
                </a:solidFill>
                <a:latin typeface="+mj-lt"/>
                <a:ea typeface="+mj-ea"/>
                <a:cs typeface="+mj-cs"/>
              </a:rPr>
            </a:br>
            <a:r>
              <a:rPr lang="en-US" sz="7200" kern="1200">
                <a:solidFill>
                  <a:schemeClr val="bg1"/>
                </a:solidFill>
                <a:latin typeface="+mj-lt"/>
                <a:ea typeface="+mj-ea"/>
                <a:cs typeface="+mj-cs"/>
              </a:rPr>
              <a:t>in aging pilots</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06" y="5597879"/>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6FA47D20-3A8C-A0EA-6EC3-426A1E77CD23}"/>
              </a:ext>
            </a:extLst>
          </p:cNvPr>
          <p:cNvSpPr>
            <a:spLocks noGrp="1"/>
          </p:cNvSpPr>
          <p:nvPr>
            <p:ph type="subTitle" idx="1"/>
          </p:nvPr>
        </p:nvSpPr>
        <p:spPr>
          <a:xfrm>
            <a:off x="6490314" y="399393"/>
            <a:ext cx="4524527" cy="5525709"/>
          </a:xfrm>
        </p:spPr>
        <p:txBody>
          <a:bodyPr vert="horz" lIns="91440" tIns="45720" rIns="91440" bIns="45720" rtlCol="0" anchor="ctr">
            <a:normAutofit lnSpcReduction="10000"/>
          </a:bodyPr>
          <a:lstStyle/>
          <a:p>
            <a:pPr marL="342900" indent="-228600" algn="l">
              <a:buFont typeface="Arial" panose="020B0604020202020204" pitchFamily="34" charset="0"/>
              <a:buChar char="•"/>
            </a:pPr>
            <a:r>
              <a:rPr lang="en-US" sz="2800" dirty="0">
                <a:solidFill>
                  <a:schemeClr val="bg1"/>
                </a:solidFill>
              </a:rPr>
              <a:t>Distinguish “cognitive decline” versus “age” as a measure of flight performance</a:t>
            </a:r>
          </a:p>
          <a:p>
            <a:pPr marL="342900" indent="-228600" algn="l">
              <a:buFont typeface="Arial" panose="020B0604020202020204" pitchFamily="34" charset="0"/>
              <a:buChar char="•"/>
            </a:pPr>
            <a:r>
              <a:rPr lang="en-US" sz="2800" dirty="0">
                <a:solidFill>
                  <a:schemeClr val="bg1"/>
                </a:solidFill>
              </a:rPr>
              <a:t>Background on the effect of aging on cognitive functions</a:t>
            </a:r>
          </a:p>
          <a:p>
            <a:pPr marL="342900" indent="-228600" algn="l">
              <a:buFont typeface="Arial" panose="020B0604020202020204" pitchFamily="34" charset="0"/>
              <a:buChar char="•"/>
            </a:pPr>
            <a:r>
              <a:rPr lang="en-US" sz="2800" dirty="0">
                <a:solidFill>
                  <a:schemeClr val="bg1"/>
                </a:solidFill>
              </a:rPr>
              <a:t>Identify cognitive functions important for flying</a:t>
            </a:r>
          </a:p>
          <a:p>
            <a:pPr marL="342900" indent="-228600" algn="l">
              <a:buFont typeface="Arial" panose="020B0604020202020204" pitchFamily="34" charset="0"/>
              <a:buChar char="•"/>
            </a:pPr>
            <a:r>
              <a:rPr lang="en-US" sz="2800" dirty="0">
                <a:solidFill>
                  <a:schemeClr val="bg1"/>
                </a:solidFill>
              </a:rPr>
              <a:t>Suggest “check list” items for BFR/ICR</a:t>
            </a:r>
          </a:p>
          <a:p>
            <a:pPr marL="342900" indent="-228600" algn="l">
              <a:buFont typeface="Arial" panose="020B0604020202020204" pitchFamily="34" charset="0"/>
              <a:buChar char="•"/>
            </a:pPr>
            <a:r>
              <a:rPr lang="en-US" sz="2800" dirty="0">
                <a:solidFill>
                  <a:schemeClr val="bg1"/>
                </a:solidFill>
              </a:rPr>
              <a:t>Possible implications and interventions</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756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EB866F1-8233-1834-FE0A-9ECBE857F0EE}"/>
              </a:ext>
            </a:extLst>
          </p:cNvPr>
          <p:cNvSpPr>
            <a:spLocks noGrp="1"/>
          </p:cNvSpPr>
          <p:nvPr>
            <p:ph type="title"/>
          </p:nvPr>
        </p:nvSpPr>
        <p:spPr>
          <a:xfrm>
            <a:off x="838200" y="669925"/>
            <a:ext cx="4508946" cy="1325563"/>
          </a:xfrm>
        </p:spPr>
        <p:txBody>
          <a:bodyPr anchor="b">
            <a:normAutofit/>
          </a:bodyPr>
          <a:lstStyle/>
          <a:p>
            <a:pPr algn="r"/>
            <a:r>
              <a:rPr lang="en-NZ" dirty="0">
                <a:solidFill>
                  <a:schemeClr val="bg1"/>
                </a:solidFill>
              </a:rPr>
              <a:t>Introductory questions	</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BA28EB0-9EBB-7CB9-0E98-C62AB8E49E77}"/>
              </a:ext>
            </a:extLst>
          </p:cNvPr>
          <p:cNvSpPr>
            <a:spLocks noGrp="1"/>
          </p:cNvSpPr>
          <p:nvPr>
            <p:ph idx="1"/>
          </p:nvPr>
        </p:nvSpPr>
        <p:spPr>
          <a:xfrm>
            <a:off x="1392667" y="2398957"/>
            <a:ext cx="9406666" cy="3526144"/>
          </a:xfrm>
        </p:spPr>
        <p:txBody>
          <a:bodyPr>
            <a:normAutofit lnSpcReduction="10000"/>
          </a:bodyPr>
          <a:lstStyle/>
          <a:p>
            <a:endParaRPr lang="en-NZ" sz="2000" dirty="0">
              <a:solidFill>
                <a:schemeClr val="bg1"/>
              </a:solidFill>
            </a:endParaRPr>
          </a:p>
          <a:p>
            <a:r>
              <a:rPr lang="en-NZ" sz="3200" dirty="0">
                <a:solidFill>
                  <a:schemeClr val="bg1"/>
                </a:solidFill>
              </a:rPr>
              <a:t>What are the objectives of this presentation?</a:t>
            </a:r>
          </a:p>
          <a:p>
            <a:r>
              <a:rPr lang="en-NZ" sz="3200" dirty="0">
                <a:solidFill>
                  <a:schemeClr val="bg1"/>
                </a:solidFill>
              </a:rPr>
              <a:t>What is cognitive decline? </a:t>
            </a:r>
          </a:p>
          <a:p>
            <a:r>
              <a:rPr lang="en-NZ" sz="3200" dirty="0">
                <a:solidFill>
                  <a:schemeClr val="bg1"/>
                </a:solidFill>
              </a:rPr>
              <a:t>Why is cognitive decline important and relevant to us?</a:t>
            </a:r>
          </a:p>
          <a:p>
            <a:r>
              <a:rPr lang="en-NZ" sz="3200" dirty="0">
                <a:solidFill>
                  <a:schemeClr val="bg1"/>
                </a:solidFill>
              </a:rPr>
              <a:t>Some important distinctions regarding cognition (Some neuroscience)</a:t>
            </a:r>
          </a:p>
          <a:p>
            <a:r>
              <a:rPr lang="en-NZ" sz="3200" dirty="0">
                <a:solidFill>
                  <a:schemeClr val="bg1"/>
                </a:solidFill>
              </a:rPr>
              <a:t>What cognitive functions are exercised when flying?</a:t>
            </a:r>
          </a:p>
          <a:p>
            <a:pPr marL="0" indent="0">
              <a:buNone/>
            </a:pPr>
            <a:endParaRPr lang="en-NZ" sz="20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206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mplex maths formulae on a blackboard">
            <a:extLst>
              <a:ext uri="{FF2B5EF4-FFF2-40B4-BE49-F238E27FC236}">
                <a16:creationId xmlns:a16="http://schemas.microsoft.com/office/drawing/2014/main" id="{0192CBBE-1F5A-53FC-0BA1-A95879F43B84}"/>
              </a:ext>
            </a:extLst>
          </p:cNvPr>
          <p:cNvPicPr>
            <a:picLocks noChangeAspect="1"/>
          </p:cNvPicPr>
          <p:nvPr/>
        </p:nvPicPr>
        <p:blipFill rotWithShape="1">
          <a:blip r:embed="rId2">
            <a:alphaModFix amt="35000"/>
          </a:blip>
          <a:srcRect t="18208" b="4737"/>
          <a:stretch/>
        </p:blipFill>
        <p:spPr>
          <a:xfrm>
            <a:off x="20" y="10"/>
            <a:ext cx="12191980" cy="6857990"/>
          </a:xfrm>
          <a:prstGeom prst="rect">
            <a:avLst/>
          </a:prstGeom>
        </p:spPr>
      </p:pic>
      <p:sp>
        <p:nvSpPr>
          <p:cNvPr id="4" name="Title 3">
            <a:extLst>
              <a:ext uri="{FF2B5EF4-FFF2-40B4-BE49-F238E27FC236}">
                <a16:creationId xmlns:a16="http://schemas.microsoft.com/office/drawing/2014/main" id="{49EB97EB-73C8-F496-BE17-75CFAE9F3AC0}"/>
              </a:ext>
            </a:extLst>
          </p:cNvPr>
          <p:cNvSpPr>
            <a:spLocks noGrp="1"/>
          </p:cNvSpPr>
          <p:nvPr>
            <p:ph type="title"/>
          </p:nvPr>
        </p:nvSpPr>
        <p:spPr>
          <a:xfrm>
            <a:off x="838200" y="365125"/>
            <a:ext cx="10515600" cy="1325563"/>
          </a:xfrm>
        </p:spPr>
        <p:txBody>
          <a:bodyPr>
            <a:normAutofit/>
          </a:bodyPr>
          <a:lstStyle/>
          <a:p>
            <a:r>
              <a:rPr lang="en-NZ" dirty="0">
                <a:solidFill>
                  <a:srgbClr val="FFFFFF"/>
                </a:solidFill>
              </a:rPr>
              <a:t>Objectives of this presentation</a:t>
            </a:r>
          </a:p>
        </p:txBody>
      </p:sp>
      <p:sp>
        <p:nvSpPr>
          <p:cNvPr id="5" name="Content Placeholder 4">
            <a:extLst>
              <a:ext uri="{FF2B5EF4-FFF2-40B4-BE49-F238E27FC236}">
                <a16:creationId xmlns:a16="http://schemas.microsoft.com/office/drawing/2014/main" id="{3609B6F9-31D0-667D-CDD4-F7996C452CCF}"/>
              </a:ext>
            </a:extLst>
          </p:cNvPr>
          <p:cNvSpPr>
            <a:spLocks noGrp="1"/>
          </p:cNvSpPr>
          <p:nvPr>
            <p:ph idx="1"/>
          </p:nvPr>
        </p:nvSpPr>
        <p:spPr>
          <a:xfrm>
            <a:off x="838200" y="1825625"/>
            <a:ext cx="10515600" cy="4351338"/>
          </a:xfrm>
        </p:spPr>
        <p:txBody>
          <a:bodyPr>
            <a:normAutofit/>
          </a:bodyPr>
          <a:lstStyle/>
          <a:p>
            <a:r>
              <a:rPr lang="en-NZ" sz="3200" dirty="0">
                <a:solidFill>
                  <a:srgbClr val="FFFFFF"/>
                </a:solidFill>
              </a:rPr>
              <a:t>Distinguish “cognitive decline” versus “age” as a measure of flight performance</a:t>
            </a:r>
          </a:p>
          <a:p>
            <a:r>
              <a:rPr lang="en-NZ" sz="3200" dirty="0">
                <a:solidFill>
                  <a:srgbClr val="FFFFFF"/>
                </a:solidFill>
              </a:rPr>
              <a:t>Background on the effect of aging on cognitive functions</a:t>
            </a:r>
          </a:p>
          <a:p>
            <a:r>
              <a:rPr lang="en-NZ" sz="3200" dirty="0">
                <a:solidFill>
                  <a:srgbClr val="FFFFFF"/>
                </a:solidFill>
              </a:rPr>
              <a:t>Identify cognitive functions important for flying</a:t>
            </a:r>
          </a:p>
          <a:p>
            <a:r>
              <a:rPr lang="en-NZ" sz="3200" dirty="0">
                <a:solidFill>
                  <a:srgbClr val="FFFFFF"/>
                </a:solidFill>
              </a:rPr>
              <a:t>Suggest “check list” items for BFR/ICR</a:t>
            </a:r>
          </a:p>
          <a:p>
            <a:r>
              <a:rPr lang="en-NZ" sz="3200" dirty="0">
                <a:solidFill>
                  <a:srgbClr val="FFFFFF"/>
                </a:solidFill>
              </a:rPr>
              <a:t>Possible implications and interventions</a:t>
            </a:r>
          </a:p>
        </p:txBody>
      </p:sp>
    </p:spTree>
    <p:extLst>
      <p:ext uri="{BB962C8B-B14F-4D97-AF65-F5344CB8AC3E}">
        <p14:creationId xmlns:p14="http://schemas.microsoft.com/office/powerpoint/2010/main" val="72697549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n older person in a small plane&#10;&#10;Description automatically generated with low confidence">
            <a:extLst>
              <a:ext uri="{FF2B5EF4-FFF2-40B4-BE49-F238E27FC236}">
                <a16:creationId xmlns:a16="http://schemas.microsoft.com/office/drawing/2014/main" id="{D86F05DE-B262-75AF-EFE7-35BB81925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2"/>
            <a:ext cx="12192000" cy="6852356"/>
          </a:xfrm>
          <a:prstGeom prst="rect">
            <a:avLst/>
          </a:prstGeom>
        </p:spPr>
      </p:pic>
    </p:spTree>
    <p:extLst>
      <p:ext uri="{BB962C8B-B14F-4D97-AF65-F5344CB8AC3E}">
        <p14:creationId xmlns:p14="http://schemas.microsoft.com/office/powerpoint/2010/main" val="310886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E58CA3-C14F-5B7B-B70E-9653F6D38482}"/>
              </a:ext>
            </a:extLst>
          </p:cNvPr>
          <p:cNvPicPr>
            <a:picLocks noChangeAspect="1"/>
          </p:cNvPicPr>
          <p:nvPr/>
        </p:nvPicPr>
        <p:blipFill rotWithShape="1">
          <a:blip r:embed="rId2"/>
          <a:srcRect b="14943"/>
          <a:stretch/>
        </p:blipFill>
        <p:spPr>
          <a:xfrm>
            <a:off x="0" y="-7046"/>
            <a:ext cx="12192000" cy="7987264"/>
          </a:xfrm>
          <a:prstGeom prst="rect">
            <a:avLst/>
          </a:prstGeom>
        </p:spPr>
      </p:pic>
    </p:spTree>
    <p:extLst>
      <p:ext uri="{BB962C8B-B14F-4D97-AF65-F5344CB8AC3E}">
        <p14:creationId xmlns:p14="http://schemas.microsoft.com/office/powerpoint/2010/main" val="3649404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8662603-1BB9-EE0A-FDD8-BE741F50A838}"/>
              </a:ext>
            </a:extLst>
          </p:cNvPr>
          <p:cNvSpPr>
            <a:spLocks noGrp="1"/>
          </p:cNvSpPr>
          <p:nvPr>
            <p:ph type="title"/>
          </p:nvPr>
        </p:nvSpPr>
        <p:spPr>
          <a:xfrm>
            <a:off x="838200" y="669925"/>
            <a:ext cx="4508946" cy="1325563"/>
          </a:xfrm>
        </p:spPr>
        <p:txBody>
          <a:bodyPr anchor="b">
            <a:normAutofit/>
          </a:bodyPr>
          <a:lstStyle/>
          <a:p>
            <a:pPr algn="r"/>
            <a:r>
              <a:rPr lang="en-NZ">
                <a:solidFill>
                  <a:schemeClr val="bg1"/>
                </a:solidFill>
              </a:rPr>
              <a:t>What is cognitive decline?</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19CAF9-E422-7124-D8F4-CD8C9C80E87C}"/>
              </a:ext>
            </a:extLst>
          </p:cNvPr>
          <p:cNvSpPr>
            <a:spLocks noGrp="1"/>
          </p:cNvSpPr>
          <p:nvPr>
            <p:ph idx="1"/>
          </p:nvPr>
        </p:nvSpPr>
        <p:spPr>
          <a:xfrm>
            <a:off x="1392667" y="2398956"/>
            <a:ext cx="9406666" cy="4127967"/>
          </a:xfrm>
        </p:spPr>
        <p:txBody>
          <a:bodyPr>
            <a:normAutofit/>
          </a:bodyPr>
          <a:lstStyle/>
          <a:p>
            <a:r>
              <a:rPr lang="en-NZ" dirty="0">
                <a:solidFill>
                  <a:schemeClr val="bg1"/>
                </a:solidFill>
              </a:rPr>
              <a:t>It depends – </a:t>
            </a:r>
          </a:p>
          <a:p>
            <a:r>
              <a:rPr lang="en-NZ" dirty="0">
                <a:solidFill>
                  <a:schemeClr val="bg1"/>
                </a:solidFill>
              </a:rPr>
              <a:t>From age 40 the brain shrinks by 5% per decade (see note)</a:t>
            </a:r>
          </a:p>
          <a:p>
            <a:r>
              <a:rPr lang="en-NZ" dirty="0">
                <a:solidFill>
                  <a:schemeClr val="bg1"/>
                </a:solidFill>
              </a:rPr>
              <a:t>Brain capacity and competence diminish </a:t>
            </a:r>
          </a:p>
          <a:p>
            <a:r>
              <a:rPr lang="en-NZ" dirty="0">
                <a:solidFill>
                  <a:schemeClr val="bg1"/>
                </a:solidFill>
              </a:rPr>
              <a:t>The catch-22 is that you won’t be aware of your diminished competence</a:t>
            </a:r>
          </a:p>
          <a:p>
            <a:r>
              <a:rPr lang="en-NZ" dirty="0">
                <a:solidFill>
                  <a:schemeClr val="bg1"/>
                </a:solidFill>
              </a:rPr>
              <a:t>The good news is that if you think you have Alzheimer's then you probably don’t (the awareness bit)</a:t>
            </a:r>
          </a:p>
          <a:p>
            <a:pPr marL="0" indent="0">
              <a:buNone/>
            </a:pPr>
            <a:endParaRPr lang="en-NZ" sz="1700" dirty="0">
              <a:solidFill>
                <a:schemeClr val="bg1"/>
              </a:solidFill>
            </a:endParaRPr>
          </a:p>
          <a:p>
            <a:pPr marL="0" indent="0">
              <a:buNone/>
            </a:pPr>
            <a:r>
              <a:rPr lang="en-NZ" sz="1700" i="1" dirty="0">
                <a:solidFill>
                  <a:schemeClr val="bg1"/>
                </a:solidFill>
                <a:latin typeface="Arial" panose="020B0604020202020204" pitchFamily="34" charset="0"/>
                <a:cs typeface="Arial" panose="020B0604020202020204" pitchFamily="34" charset="0"/>
              </a:rPr>
              <a:t>Note: Brain shrinking is from the work of the University of Auckland Centre for Brain Research</a:t>
            </a:r>
          </a:p>
          <a:p>
            <a:pPr marL="0" indent="0">
              <a:buNone/>
            </a:pPr>
            <a:endParaRPr lang="en-NZ" sz="17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76199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8662603-1BB9-EE0A-FDD8-BE741F50A838}"/>
              </a:ext>
            </a:extLst>
          </p:cNvPr>
          <p:cNvSpPr>
            <a:spLocks noGrp="1"/>
          </p:cNvSpPr>
          <p:nvPr>
            <p:ph type="title"/>
          </p:nvPr>
        </p:nvSpPr>
        <p:spPr>
          <a:xfrm>
            <a:off x="838200" y="669925"/>
            <a:ext cx="4508946" cy="1325563"/>
          </a:xfrm>
        </p:spPr>
        <p:txBody>
          <a:bodyPr anchor="b">
            <a:normAutofit/>
          </a:bodyPr>
          <a:lstStyle/>
          <a:p>
            <a:pPr algn="r"/>
            <a:r>
              <a:rPr lang="en-NZ">
                <a:solidFill>
                  <a:schemeClr val="bg1"/>
                </a:solidFill>
              </a:rPr>
              <a:t>Minimising cognitive decline?</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19CAF9-E422-7124-D8F4-CD8C9C80E87C}"/>
              </a:ext>
            </a:extLst>
          </p:cNvPr>
          <p:cNvSpPr>
            <a:spLocks noGrp="1"/>
          </p:cNvSpPr>
          <p:nvPr>
            <p:ph idx="1"/>
          </p:nvPr>
        </p:nvSpPr>
        <p:spPr>
          <a:xfrm>
            <a:off x="1392667" y="2398957"/>
            <a:ext cx="9406666" cy="4106946"/>
          </a:xfrm>
        </p:spPr>
        <p:txBody>
          <a:bodyPr>
            <a:normAutofit fontScale="92500" lnSpcReduction="20000"/>
          </a:bodyPr>
          <a:lstStyle/>
          <a:p>
            <a:r>
              <a:rPr lang="en-NZ" sz="3000" dirty="0">
                <a:solidFill>
                  <a:schemeClr val="bg1"/>
                </a:solidFill>
              </a:rPr>
              <a:t>The brain uses 20% of your total O</a:t>
            </a:r>
            <a:r>
              <a:rPr lang="en-NZ" sz="3000" baseline="-25000" dirty="0">
                <a:solidFill>
                  <a:schemeClr val="bg1"/>
                </a:solidFill>
              </a:rPr>
              <a:t>2 </a:t>
            </a:r>
            <a:r>
              <a:rPr lang="en-NZ" sz="3000" dirty="0">
                <a:solidFill>
                  <a:schemeClr val="bg1"/>
                </a:solidFill>
              </a:rPr>
              <a:t>intake</a:t>
            </a:r>
          </a:p>
          <a:p>
            <a:r>
              <a:rPr lang="en-NZ" sz="3000" dirty="0">
                <a:solidFill>
                  <a:schemeClr val="bg1"/>
                </a:solidFill>
              </a:rPr>
              <a:t>So, maintaining a healthy circulatory system is important</a:t>
            </a:r>
          </a:p>
          <a:p>
            <a:r>
              <a:rPr lang="en-NZ" sz="3000" dirty="0">
                <a:solidFill>
                  <a:schemeClr val="bg1"/>
                </a:solidFill>
              </a:rPr>
              <a:t>How – exercise 20-30 minutes per day and 5 times per week (see note 1)</a:t>
            </a:r>
          </a:p>
          <a:p>
            <a:r>
              <a:rPr lang="en-NZ" sz="3000" dirty="0">
                <a:solidFill>
                  <a:schemeClr val="bg1"/>
                </a:solidFill>
              </a:rPr>
              <a:t>Making your brain work is the other trick</a:t>
            </a:r>
          </a:p>
          <a:p>
            <a:r>
              <a:rPr lang="en-NZ" sz="3000" dirty="0">
                <a:solidFill>
                  <a:schemeClr val="bg1"/>
                </a:solidFill>
              </a:rPr>
              <a:t>How – by learning </a:t>
            </a:r>
            <a:r>
              <a:rPr lang="en-NZ" sz="3000" b="1" dirty="0">
                <a:solidFill>
                  <a:schemeClr val="bg1"/>
                </a:solidFill>
              </a:rPr>
              <a:t>new</a:t>
            </a:r>
            <a:r>
              <a:rPr lang="en-NZ" sz="3000" dirty="0">
                <a:solidFill>
                  <a:schemeClr val="bg1"/>
                </a:solidFill>
              </a:rPr>
              <a:t> skills and competencies – like a musical instrument or a language (see note 2)</a:t>
            </a:r>
          </a:p>
          <a:p>
            <a:pPr marL="0" indent="0">
              <a:buNone/>
            </a:pPr>
            <a:endParaRPr lang="en-NZ" sz="1700" dirty="0">
              <a:solidFill>
                <a:schemeClr val="bg1"/>
              </a:solidFill>
            </a:endParaRPr>
          </a:p>
          <a:p>
            <a:pPr marL="342900" indent="-342900">
              <a:buFont typeface="+mj-lt"/>
              <a:buAutoNum type="arabicPeriod"/>
            </a:pPr>
            <a:r>
              <a:rPr lang="en-NZ" sz="1700" i="1" dirty="0">
                <a:solidFill>
                  <a:schemeClr val="bg1"/>
                </a:solidFill>
                <a:latin typeface="Arial" panose="020B0604020202020204" pitchFamily="34" charset="0"/>
                <a:cs typeface="Arial" panose="020B0604020202020204" pitchFamily="34" charset="0"/>
              </a:rPr>
              <a:t>“Exercise” is competent if the walking / exercising rate is sufficiently heavy as to prevent normal conversation = elevated heart rate and respiration</a:t>
            </a:r>
          </a:p>
          <a:p>
            <a:pPr marL="342900" indent="-342900">
              <a:buFont typeface="+mj-lt"/>
              <a:buAutoNum type="arabicPeriod"/>
            </a:pPr>
            <a:r>
              <a:rPr lang="en-NZ" sz="1700" i="1" dirty="0">
                <a:solidFill>
                  <a:schemeClr val="bg1"/>
                </a:solidFill>
                <a:latin typeface="Arial" panose="020B0604020202020204" pitchFamily="34" charset="0"/>
                <a:cs typeface="Arial" panose="020B0604020202020204" pitchFamily="34" charset="0"/>
              </a:rPr>
              <a:t>Learning an entirely new skill involves the whole cortex and stimulates brain elasticity – as the skill becomes habituated (i.e., well learnt) then the area of the cortex involved reduces</a:t>
            </a:r>
          </a:p>
          <a:p>
            <a:pPr marL="0" indent="0">
              <a:buNone/>
            </a:pPr>
            <a:endParaRPr lang="en-NZ" sz="17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22891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98662603-1BB9-EE0A-FDD8-BE741F50A838}"/>
              </a:ext>
            </a:extLst>
          </p:cNvPr>
          <p:cNvSpPr>
            <a:spLocks noGrp="1"/>
          </p:cNvSpPr>
          <p:nvPr>
            <p:ph type="title"/>
          </p:nvPr>
        </p:nvSpPr>
        <p:spPr>
          <a:xfrm>
            <a:off x="838200" y="643180"/>
            <a:ext cx="4508946" cy="1325563"/>
          </a:xfrm>
        </p:spPr>
        <p:txBody>
          <a:bodyPr anchor="b">
            <a:normAutofit/>
          </a:bodyPr>
          <a:lstStyle/>
          <a:p>
            <a:pPr algn="r"/>
            <a:r>
              <a:rPr lang="en-NZ" sz="3400" dirty="0">
                <a:solidFill>
                  <a:schemeClr val="bg1"/>
                </a:solidFill>
              </a:rPr>
              <a:t>Cognitive Decline vs Crystallised Intelligence</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19CAF9-E422-7124-D8F4-CD8C9C80E87C}"/>
              </a:ext>
            </a:extLst>
          </p:cNvPr>
          <p:cNvSpPr>
            <a:spLocks noGrp="1"/>
          </p:cNvSpPr>
          <p:nvPr>
            <p:ph idx="1"/>
          </p:nvPr>
        </p:nvSpPr>
        <p:spPr>
          <a:xfrm>
            <a:off x="1392667" y="2398956"/>
            <a:ext cx="9406666" cy="4180515"/>
          </a:xfrm>
        </p:spPr>
        <p:txBody>
          <a:bodyPr>
            <a:normAutofit fontScale="85000" lnSpcReduction="20000"/>
          </a:bodyPr>
          <a:lstStyle/>
          <a:p>
            <a:r>
              <a:rPr lang="en-NZ" sz="2400" dirty="0">
                <a:solidFill>
                  <a:schemeClr val="bg1"/>
                </a:solidFill>
              </a:rPr>
              <a:t>It is true – you get “old and cunning”</a:t>
            </a:r>
          </a:p>
          <a:p>
            <a:r>
              <a:rPr lang="en-NZ" sz="2400" dirty="0">
                <a:solidFill>
                  <a:schemeClr val="bg1"/>
                </a:solidFill>
              </a:rPr>
              <a:t>With experience you gain knowledge and expertise</a:t>
            </a:r>
          </a:p>
          <a:p>
            <a:r>
              <a:rPr lang="en-NZ" sz="2400" dirty="0">
                <a:solidFill>
                  <a:schemeClr val="bg1"/>
                </a:solidFill>
              </a:rPr>
              <a:t>Klein (see note 1)  called this “Naturalistic Decision-Making”</a:t>
            </a:r>
          </a:p>
          <a:p>
            <a:r>
              <a:rPr lang="en-NZ" sz="2400" dirty="0">
                <a:solidFill>
                  <a:schemeClr val="bg1"/>
                </a:solidFill>
              </a:rPr>
              <a:t>Expert decision makers (see note 2) do not consider multiple options, rather they:</a:t>
            </a:r>
          </a:p>
          <a:p>
            <a:pPr lvl="1"/>
            <a:r>
              <a:rPr lang="en-NZ" dirty="0">
                <a:solidFill>
                  <a:schemeClr val="bg1"/>
                </a:solidFill>
              </a:rPr>
              <a:t>recognise patterns from experience</a:t>
            </a:r>
          </a:p>
          <a:p>
            <a:pPr lvl="1"/>
            <a:r>
              <a:rPr lang="en-NZ" dirty="0">
                <a:solidFill>
                  <a:schemeClr val="bg1"/>
                </a:solidFill>
              </a:rPr>
              <a:t>rapidly select an action that was successful in the past</a:t>
            </a:r>
          </a:p>
          <a:p>
            <a:pPr lvl="1"/>
            <a:r>
              <a:rPr lang="en-NZ" dirty="0">
                <a:solidFill>
                  <a:schemeClr val="bg1"/>
                </a:solidFill>
              </a:rPr>
              <a:t>then adjust future actions in response to the impact of their initial decisions</a:t>
            </a:r>
          </a:p>
          <a:p>
            <a:r>
              <a:rPr lang="en-NZ" sz="2400" dirty="0">
                <a:solidFill>
                  <a:schemeClr val="bg1"/>
                </a:solidFill>
              </a:rPr>
              <a:t>However, dealing with new “unique” situation requires higher level cognitive functions (see note 3)</a:t>
            </a:r>
          </a:p>
          <a:p>
            <a:pPr marL="0" indent="0">
              <a:buNone/>
            </a:pPr>
            <a:endParaRPr lang="en-NZ" sz="1000" dirty="0">
              <a:solidFill>
                <a:schemeClr val="bg1"/>
              </a:solidFill>
            </a:endParaRPr>
          </a:p>
          <a:p>
            <a:pPr marL="0" indent="0">
              <a:buNone/>
            </a:pPr>
            <a:endParaRPr lang="en-NZ" sz="1000" dirty="0">
              <a:solidFill>
                <a:schemeClr val="bg1"/>
              </a:solidFill>
            </a:endParaRPr>
          </a:p>
          <a:p>
            <a:pPr marL="342900" indent="-342900">
              <a:buFont typeface="+mj-lt"/>
              <a:buAutoNum type="arabicPeriod"/>
            </a:pPr>
            <a:r>
              <a:rPr lang="en-NZ" sz="1300" i="1" dirty="0">
                <a:solidFill>
                  <a:schemeClr val="bg1"/>
                </a:solidFill>
                <a:latin typeface="Arial" panose="020B0604020202020204" pitchFamily="34" charset="0"/>
                <a:cs typeface="Arial" panose="020B0604020202020204" pitchFamily="34" charset="0"/>
              </a:rPr>
              <a:t>Klein, GA. And </a:t>
            </a:r>
            <a:r>
              <a:rPr lang="en-NZ" sz="1300" i="1" dirty="0" err="1">
                <a:solidFill>
                  <a:schemeClr val="bg1"/>
                </a:solidFill>
                <a:latin typeface="Arial" panose="020B0604020202020204" pitchFamily="34" charset="0"/>
                <a:cs typeface="Arial" panose="020B0604020202020204" pitchFamily="34" charset="0"/>
              </a:rPr>
              <a:t>Zsambok</a:t>
            </a:r>
            <a:r>
              <a:rPr lang="en-NZ" sz="1300" i="1" dirty="0">
                <a:solidFill>
                  <a:schemeClr val="bg1"/>
                </a:solidFill>
                <a:latin typeface="Arial" panose="020B0604020202020204" pitchFamily="34" charset="0"/>
                <a:cs typeface="Arial" panose="020B0604020202020204" pitchFamily="34" charset="0"/>
              </a:rPr>
              <a:t>, CE (1997), Naturalistic Decision Making</a:t>
            </a:r>
          </a:p>
          <a:p>
            <a:pPr marL="342900" indent="-342900">
              <a:buFont typeface="+mj-lt"/>
              <a:buAutoNum type="arabicPeriod"/>
            </a:pPr>
            <a:r>
              <a:rPr lang="en-NZ" sz="1300" i="1" dirty="0">
                <a:solidFill>
                  <a:schemeClr val="bg1"/>
                </a:solidFill>
                <a:latin typeface="Arial" panose="020B0604020202020204" pitchFamily="34" charset="0"/>
                <a:cs typeface="Arial" panose="020B0604020202020204" pitchFamily="34" charset="0"/>
              </a:rPr>
              <a:t>Klein studied Fireman, Police, top sportspersons and Military decision makers – people who often must make decisions under stress and in very limited time</a:t>
            </a:r>
          </a:p>
          <a:p>
            <a:pPr marL="342900" indent="-342900">
              <a:buFont typeface="+mj-lt"/>
              <a:buAutoNum type="arabicPeriod"/>
            </a:pPr>
            <a:r>
              <a:rPr lang="en-NZ" sz="1300" i="1" dirty="0">
                <a:solidFill>
                  <a:schemeClr val="bg1"/>
                </a:solidFill>
                <a:latin typeface="Arial" panose="020B0604020202020204" pitchFamily="34" charset="0"/>
                <a:cs typeface="Arial" panose="020B0604020202020204" pitchFamily="34" charset="0"/>
              </a:rPr>
              <a:t>A lack of experience due to youth or starting an activity late in life, may mean that one is trying to decide in a hurry when there is no relevant pattern in one’s experience. It is this situation which exposes reduced cognitive competence.</a:t>
            </a: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68945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764</TotalTime>
  <Words>1605</Words>
  <Application>Microsoft Office PowerPoint</Application>
  <PresentationFormat>Widescreen</PresentationFormat>
  <Paragraphs>154</Paragraphs>
  <Slides>26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Cambria</vt:lpstr>
      <vt:lpstr>Times-Roman</vt:lpstr>
      <vt:lpstr>Office Theme</vt:lpstr>
      <vt:lpstr>“Something technical”</vt:lpstr>
      <vt:lpstr>Cognitive decline  in aging pilots</vt:lpstr>
      <vt:lpstr>Introductory questions </vt:lpstr>
      <vt:lpstr>Objectives of this presentation</vt:lpstr>
      <vt:lpstr>PowerPoint Presentation</vt:lpstr>
      <vt:lpstr>PowerPoint Presentation</vt:lpstr>
      <vt:lpstr>What is cognitive decline?</vt:lpstr>
      <vt:lpstr>Minimising cognitive decline?</vt:lpstr>
      <vt:lpstr>Cognitive Decline vs Crystallised Intelligence</vt:lpstr>
      <vt:lpstr>Why is cognitive decline important and relevant to us? </vt:lpstr>
      <vt:lpstr>PowerPoint Presentation</vt:lpstr>
      <vt:lpstr>PowerPoint Presentation</vt:lpstr>
      <vt:lpstr>PowerPoint Presentation</vt:lpstr>
      <vt:lpstr>Why is cognitive decline important and relevant to us?</vt:lpstr>
      <vt:lpstr>Why is cognitive decline important and relevant to us?</vt:lpstr>
      <vt:lpstr>Why is cognitive decline important and relevant to us?</vt:lpstr>
      <vt:lpstr>PowerPoint Presentation</vt:lpstr>
      <vt:lpstr>PowerPoint Presentation</vt:lpstr>
      <vt:lpstr>What cognitive functions are exercised when flying? </vt:lpstr>
      <vt:lpstr>Executive Functions</vt:lpstr>
      <vt:lpstr>PowerPoint Presentation</vt:lpstr>
      <vt:lpstr>PowerPoint Presentation</vt:lpstr>
      <vt:lpstr>How might flight instructors detect  “subtle cognitive decline”? 4 particular elements of EF:</vt:lpstr>
      <vt:lpstr>Possible interventions - hardware</vt:lpstr>
      <vt:lpstr>Possible interventions - software</vt:lpstr>
      <vt:lpstr>Cognitive decline  in aging pilots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skdfhafhalflan</dc:title>
  <dc:creator>David Moody</dc:creator>
  <cp:lastModifiedBy>Max</cp:lastModifiedBy>
  <cp:revision>22</cp:revision>
  <dcterms:created xsi:type="dcterms:W3CDTF">2023-05-24T09:07:25Z</dcterms:created>
  <dcterms:modified xsi:type="dcterms:W3CDTF">2023-06-14T21:49:09Z</dcterms:modified>
</cp:coreProperties>
</file>